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6858000" cx="12192000"/>
  <p:notesSz cx="6858000" cy="9144000"/>
  <p:embeddedFontLst>
    <p:embeddedFont>
      <p:font typeface="Lato"/>
      <p:regular r:id="rId36"/>
      <p:bold r:id="rId37"/>
      <p:italic r:id="rId38"/>
      <p:boldItalic r:id="rId39"/>
    </p:embeddedFont>
    <p:embeddedFont>
      <p:font typeface="Lato Black"/>
      <p:bold r:id="rId40"/>
      <p:boldItalic r:id="rId41"/>
    </p:embeddedFont>
    <p:embeddedFont>
      <p:font typeface="Shadows Into Light"/>
      <p:regular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3" roundtripDataSignature="AMtx7mjAEY7wfx7BviTho3dXfHGkb5mJ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Black-bold.fntdata"/><Relationship Id="rId20" Type="http://schemas.openxmlformats.org/officeDocument/2006/relationships/slide" Target="slides/slide16.xml"/><Relationship Id="rId42" Type="http://schemas.openxmlformats.org/officeDocument/2006/relationships/font" Target="fonts/ShadowsIntoLight-regular.fntdata"/><Relationship Id="rId41" Type="http://schemas.openxmlformats.org/officeDocument/2006/relationships/font" Target="fonts/LatoBlack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43" Type="http://customschemas.google.com/relationships/presentationmetadata" Target="meta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Lato-bold.fntdata"/><Relationship Id="rId14" Type="http://schemas.openxmlformats.org/officeDocument/2006/relationships/slide" Target="slides/slide10.xml"/><Relationship Id="rId36" Type="http://schemas.openxmlformats.org/officeDocument/2006/relationships/font" Target="fonts/Lato-regular.fntdata"/><Relationship Id="rId17" Type="http://schemas.openxmlformats.org/officeDocument/2006/relationships/slide" Target="slides/slide13.xml"/><Relationship Id="rId39" Type="http://schemas.openxmlformats.org/officeDocument/2006/relationships/font" Target="fonts/Lato-boldItalic.fntdata"/><Relationship Id="rId16" Type="http://schemas.openxmlformats.org/officeDocument/2006/relationships/slide" Target="slides/slide12.xml"/><Relationship Id="rId38" Type="http://schemas.openxmlformats.org/officeDocument/2006/relationships/font" Target="fonts/Lato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3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3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3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34.png"/><Relationship Id="rId6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20" Type="http://schemas.openxmlformats.org/officeDocument/2006/relationships/image" Target="../media/image32.png"/><Relationship Id="rId22" Type="http://schemas.openxmlformats.org/officeDocument/2006/relationships/image" Target="../media/image51.png"/><Relationship Id="rId21" Type="http://schemas.openxmlformats.org/officeDocument/2006/relationships/image" Target="../media/image83.png"/><Relationship Id="rId24" Type="http://schemas.openxmlformats.org/officeDocument/2006/relationships/image" Target="../media/image9.png"/><Relationship Id="rId23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36.png"/><Relationship Id="rId9" Type="http://schemas.openxmlformats.org/officeDocument/2006/relationships/image" Target="../media/image19.png"/><Relationship Id="rId25" Type="http://schemas.openxmlformats.org/officeDocument/2006/relationships/image" Target="../media/image10.png"/><Relationship Id="rId5" Type="http://schemas.openxmlformats.org/officeDocument/2006/relationships/image" Target="../media/image25.png"/><Relationship Id="rId6" Type="http://schemas.openxmlformats.org/officeDocument/2006/relationships/image" Target="../media/image47.png"/><Relationship Id="rId7" Type="http://schemas.openxmlformats.org/officeDocument/2006/relationships/image" Target="../media/image13.png"/><Relationship Id="rId8" Type="http://schemas.openxmlformats.org/officeDocument/2006/relationships/image" Target="../media/image45.png"/><Relationship Id="rId11" Type="http://schemas.openxmlformats.org/officeDocument/2006/relationships/image" Target="../media/image27.png"/><Relationship Id="rId10" Type="http://schemas.openxmlformats.org/officeDocument/2006/relationships/image" Target="../media/image22.png"/><Relationship Id="rId13" Type="http://schemas.openxmlformats.org/officeDocument/2006/relationships/image" Target="../media/image29.png"/><Relationship Id="rId12" Type="http://schemas.openxmlformats.org/officeDocument/2006/relationships/image" Target="../media/image18.png"/><Relationship Id="rId15" Type="http://schemas.openxmlformats.org/officeDocument/2006/relationships/image" Target="../media/image20.png"/><Relationship Id="rId14" Type="http://schemas.openxmlformats.org/officeDocument/2006/relationships/image" Target="../media/image16.png"/><Relationship Id="rId17" Type="http://schemas.openxmlformats.org/officeDocument/2006/relationships/image" Target="../media/image33.png"/><Relationship Id="rId16" Type="http://schemas.openxmlformats.org/officeDocument/2006/relationships/image" Target="../media/image24.png"/><Relationship Id="rId19" Type="http://schemas.openxmlformats.org/officeDocument/2006/relationships/image" Target="../media/image30.png"/><Relationship Id="rId18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46.png"/><Relationship Id="rId5" Type="http://schemas.openxmlformats.org/officeDocument/2006/relationships/image" Target="../media/image38.png"/><Relationship Id="rId6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35.png"/><Relationship Id="rId5" Type="http://schemas.openxmlformats.org/officeDocument/2006/relationships/image" Target="../media/image49.png"/><Relationship Id="rId6" Type="http://schemas.openxmlformats.org/officeDocument/2006/relationships/image" Target="../media/image40.png"/><Relationship Id="rId7" Type="http://schemas.openxmlformats.org/officeDocument/2006/relationships/image" Target="../media/image43.png"/><Relationship Id="rId8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41.jpg"/><Relationship Id="rId5" Type="http://schemas.openxmlformats.org/officeDocument/2006/relationships/image" Target="../media/image39.png"/><Relationship Id="rId6" Type="http://schemas.openxmlformats.org/officeDocument/2006/relationships/image" Target="../media/image44.png"/><Relationship Id="rId7" Type="http://schemas.openxmlformats.org/officeDocument/2006/relationships/image" Target="../media/image53.png"/><Relationship Id="rId8" Type="http://schemas.openxmlformats.org/officeDocument/2006/relationships/image" Target="../media/image3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52.png"/><Relationship Id="rId5" Type="http://schemas.openxmlformats.org/officeDocument/2006/relationships/image" Target="../media/image4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2.png"/><Relationship Id="rId4" Type="http://schemas.openxmlformats.org/officeDocument/2006/relationships/image" Target="../media/image48.png"/><Relationship Id="rId5" Type="http://schemas.openxmlformats.org/officeDocument/2006/relationships/image" Target="../media/image5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png"/><Relationship Id="rId4" Type="http://schemas.openxmlformats.org/officeDocument/2006/relationships/image" Target="../media/image48.png"/><Relationship Id="rId5" Type="http://schemas.openxmlformats.org/officeDocument/2006/relationships/image" Target="../media/image5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png"/><Relationship Id="rId4" Type="http://schemas.openxmlformats.org/officeDocument/2006/relationships/image" Target="../media/image48.png"/><Relationship Id="rId5" Type="http://schemas.openxmlformats.org/officeDocument/2006/relationships/image" Target="../media/image54.png"/><Relationship Id="rId6" Type="http://schemas.openxmlformats.org/officeDocument/2006/relationships/image" Target="../media/image5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8.png"/><Relationship Id="rId4" Type="http://schemas.openxmlformats.org/officeDocument/2006/relationships/image" Target="../media/image5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2.png"/><Relationship Id="rId4" Type="http://schemas.openxmlformats.org/officeDocument/2006/relationships/image" Target="../media/image48.png"/><Relationship Id="rId9" Type="http://schemas.openxmlformats.org/officeDocument/2006/relationships/image" Target="../media/image69.png"/><Relationship Id="rId5" Type="http://schemas.openxmlformats.org/officeDocument/2006/relationships/image" Target="../media/image60.png"/><Relationship Id="rId6" Type="http://schemas.openxmlformats.org/officeDocument/2006/relationships/image" Target="../media/image68.png"/><Relationship Id="rId7" Type="http://schemas.openxmlformats.org/officeDocument/2006/relationships/image" Target="../media/image62.png"/><Relationship Id="rId8" Type="http://schemas.openxmlformats.org/officeDocument/2006/relationships/image" Target="../media/image5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Relationship Id="rId4" Type="http://schemas.openxmlformats.org/officeDocument/2006/relationships/image" Target="../media/image42.png"/><Relationship Id="rId5" Type="http://schemas.openxmlformats.org/officeDocument/2006/relationships/image" Target="../media/image48.png"/><Relationship Id="rId6" Type="http://schemas.openxmlformats.org/officeDocument/2006/relationships/image" Target="../media/image65.png"/><Relationship Id="rId7" Type="http://schemas.openxmlformats.org/officeDocument/2006/relationships/image" Target="../media/image6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image" Target="../media/image52.png"/><Relationship Id="rId5" Type="http://schemas.openxmlformats.org/officeDocument/2006/relationships/image" Target="../media/image6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8.png"/><Relationship Id="rId4" Type="http://schemas.openxmlformats.org/officeDocument/2006/relationships/image" Target="../media/image80.png"/><Relationship Id="rId5" Type="http://schemas.openxmlformats.org/officeDocument/2006/relationships/image" Target="../media/image67.png"/><Relationship Id="rId6" Type="http://schemas.openxmlformats.org/officeDocument/2006/relationships/image" Target="../media/image64.png"/><Relationship Id="rId7" Type="http://schemas.openxmlformats.org/officeDocument/2006/relationships/image" Target="../media/image6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7.png"/><Relationship Id="rId4" Type="http://schemas.openxmlformats.org/officeDocument/2006/relationships/image" Target="../media/image76.png"/><Relationship Id="rId9" Type="http://schemas.openxmlformats.org/officeDocument/2006/relationships/image" Target="../media/image73.png"/><Relationship Id="rId5" Type="http://schemas.openxmlformats.org/officeDocument/2006/relationships/image" Target="../media/image70.png"/><Relationship Id="rId6" Type="http://schemas.openxmlformats.org/officeDocument/2006/relationships/image" Target="../media/image72.png"/><Relationship Id="rId7" Type="http://schemas.openxmlformats.org/officeDocument/2006/relationships/image" Target="../media/image66.png"/><Relationship Id="rId8" Type="http://schemas.openxmlformats.org/officeDocument/2006/relationships/image" Target="../media/image71.png"/><Relationship Id="rId11" Type="http://schemas.openxmlformats.org/officeDocument/2006/relationships/image" Target="../media/image79.png"/><Relationship Id="rId10" Type="http://schemas.openxmlformats.org/officeDocument/2006/relationships/image" Target="../media/image7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8.png"/><Relationship Id="rId4" Type="http://schemas.openxmlformats.org/officeDocument/2006/relationships/image" Target="../media/image81.png"/><Relationship Id="rId5" Type="http://schemas.openxmlformats.org/officeDocument/2006/relationships/image" Target="../media/image6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8.png"/><Relationship Id="rId4" Type="http://schemas.openxmlformats.org/officeDocument/2006/relationships/image" Target="../media/image74.png"/><Relationship Id="rId9" Type="http://schemas.openxmlformats.org/officeDocument/2006/relationships/image" Target="../media/image67.png"/><Relationship Id="rId5" Type="http://schemas.openxmlformats.org/officeDocument/2006/relationships/hyperlink" Target="https://adsmovil.com/" TargetMode="External"/><Relationship Id="rId6" Type="http://schemas.openxmlformats.org/officeDocument/2006/relationships/hyperlink" Target="https://www.aldeamo.com/" TargetMode="External"/><Relationship Id="rId7" Type="http://schemas.openxmlformats.org/officeDocument/2006/relationships/hyperlink" Target="https://www.labsmobile.com/" TargetMode="External"/><Relationship Id="rId8" Type="http://schemas.openxmlformats.org/officeDocument/2006/relationships/hyperlink" Target="https://www.hablame.co/sms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8.png"/><Relationship Id="rId4" Type="http://schemas.openxmlformats.org/officeDocument/2006/relationships/image" Target="../media/image67.png"/><Relationship Id="rId9" Type="http://schemas.openxmlformats.org/officeDocument/2006/relationships/image" Target="../media/image82.png"/><Relationship Id="rId5" Type="http://schemas.openxmlformats.org/officeDocument/2006/relationships/image" Target="../media/image84.png"/><Relationship Id="rId6" Type="http://schemas.openxmlformats.org/officeDocument/2006/relationships/hyperlink" Target="https://bit.ly/familiasbuenaonda" TargetMode="External"/><Relationship Id="rId7" Type="http://schemas.openxmlformats.org/officeDocument/2006/relationships/hyperlink" Target="https://bit.ly/AlianzaFE-MEN" TargetMode="External"/><Relationship Id="rId8" Type="http://schemas.openxmlformats.org/officeDocument/2006/relationships/image" Target="../media/image7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7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838916" y="1833648"/>
            <a:ext cx="8514165" cy="1850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78B6"/>
              </a:buClr>
              <a:buSzPts val="6000"/>
              <a:buFont typeface="Shadows Into Light"/>
              <a:buNone/>
            </a:pPr>
            <a:r>
              <a:rPr lang="es-MX">
                <a:solidFill>
                  <a:srgbClr val="6178B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Estrategia:</a:t>
            </a:r>
            <a:br>
              <a:rPr lang="es-MX">
                <a:solidFill>
                  <a:srgbClr val="6178B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r>
              <a:rPr lang="es-MX">
                <a:solidFill>
                  <a:srgbClr val="6178B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Familias Buena Onda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406253" y="4865416"/>
            <a:ext cx="11379490" cy="1344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rPr lang="es-MX"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Contenidos dirigidos a </a:t>
            </a:r>
            <a:r>
              <a:rPr b="1" lang="es-MX" sz="2800">
                <a:solidFill>
                  <a:srgbClr val="6178B6"/>
                </a:solidFill>
                <a:latin typeface="Lato"/>
                <a:ea typeface="Lato"/>
                <a:cs typeface="Lato"/>
                <a:sym typeface="Lato"/>
              </a:rPr>
              <a:t>padres, madres y cuidadores</a:t>
            </a:r>
            <a:r>
              <a:rPr lang="es-MX"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, con enfoque de alianza familia - escuela, para apoyar a las familias en su rol de cuidado, crianza, protección y educación en el marco de la contingencia.</a:t>
            </a:r>
            <a:endParaRPr/>
          </a:p>
        </p:txBody>
      </p:sp>
      <p:pic>
        <p:nvPicPr>
          <p:cNvPr descr="Imagen que contiene camiseta&#10;&#10;Descripción generada automáticamente"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2819840" cy="238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1" y="3873084"/>
            <a:ext cx="7386780" cy="45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6010" y="1165450"/>
            <a:ext cx="7386780" cy="45789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108857" y="97971"/>
            <a:ext cx="1240972" cy="1208315"/>
          </a:xfrm>
          <a:prstGeom prst="rect">
            <a:avLst/>
          </a:prstGeom>
          <a:solidFill>
            <a:srgbClr val="6178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0"/>
          <p:cNvPicPr preferRelativeResize="0"/>
          <p:nvPr/>
        </p:nvPicPr>
        <p:blipFill rotWithShape="1">
          <a:blip r:embed="rId3">
            <a:alphaModFix/>
          </a:blip>
          <a:srcRect b="0" l="0" r="76746" t="61020"/>
          <a:stretch/>
        </p:blipFill>
        <p:spPr>
          <a:xfrm>
            <a:off x="12137" y="4184724"/>
            <a:ext cx="2829530" cy="2673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3" name="Google Shape;333;p10"/>
          <p:cNvGrpSpPr/>
          <p:nvPr/>
        </p:nvGrpSpPr>
        <p:grpSpPr>
          <a:xfrm flipH="1">
            <a:off x="2957160" y="856979"/>
            <a:ext cx="8317297" cy="5710771"/>
            <a:chOff x="-4025404" y="1905831"/>
            <a:chExt cx="9786541" cy="5894534"/>
          </a:xfrm>
        </p:grpSpPr>
        <p:sp>
          <p:nvSpPr>
            <p:cNvPr id="334" name="Google Shape;334;p10"/>
            <p:cNvSpPr/>
            <p:nvPr/>
          </p:nvSpPr>
          <p:spPr>
            <a:xfrm>
              <a:off x="4079799" y="3024568"/>
              <a:ext cx="1573664" cy="595082"/>
            </a:xfrm>
            <a:custGeom>
              <a:rect b="b" l="l" r="r" t="t"/>
              <a:pathLst>
                <a:path extrusionOk="0" fill="none" h="4549" w="52579">
                  <a:moveTo>
                    <a:pt x="52579" y="4549"/>
                  </a:moveTo>
                  <a:lnTo>
                    <a:pt x="48602" y="0"/>
                  </a:lnTo>
                  <a:lnTo>
                    <a:pt x="1" y="0"/>
                  </a:lnTo>
                </a:path>
              </a:pathLst>
            </a:custGeom>
            <a:noFill/>
            <a:ln cap="flat" cmpd="sng" w="28575">
              <a:solidFill>
                <a:srgbClr val="5B9BD5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5545787" y="3512687"/>
              <a:ext cx="215350" cy="213926"/>
            </a:xfrm>
            <a:custGeom>
              <a:rect b="b" l="l" r="r" t="t"/>
              <a:pathLst>
                <a:path extrusionOk="0" h="1823" w="1823">
                  <a:moveTo>
                    <a:pt x="918" y="1"/>
                  </a:moveTo>
                  <a:cubicBezTo>
                    <a:pt x="418" y="1"/>
                    <a:pt x="1" y="418"/>
                    <a:pt x="1" y="918"/>
                  </a:cubicBezTo>
                  <a:cubicBezTo>
                    <a:pt x="1" y="1418"/>
                    <a:pt x="418" y="1823"/>
                    <a:pt x="918" y="1823"/>
                  </a:cubicBezTo>
                  <a:cubicBezTo>
                    <a:pt x="1418" y="1823"/>
                    <a:pt x="1823" y="1418"/>
                    <a:pt x="1823" y="918"/>
                  </a:cubicBezTo>
                  <a:cubicBezTo>
                    <a:pt x="1823" y="418"/>
                    <a:pt x="1418" y="1"/>
                    <a:pt x="918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-4025404" y="1905831"/>
              <a:ext cx="8896834" cy="5894534"/>
            </a:xfrm>
            <a:prstGeom prst="roundRect">
              <a:avLst>
                <a:gd fmla="val 20054" name="adj"/>
              </a:avLst>
            </a:prstGeom>
            <a:solidFill>
              <a:srgbClr val="DAE9F6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179388" lvl="0" marL="179388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300"/>
                <a:buFont typeface="Arial"/>
                <a:buChar char="•"/>
              </a:pPr>
              <a:r>
                <a:rPr lang="es-MX" sz="23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Riesgos potenciales en casa</a:t>
              </a:r>
              <a:endParaRPr/>
            </a:p>
            <a:p>
              <a:pPr indent="-179388" lvl="0" marL="179388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300"/>
                <a:buFont typeface="Arial"/>
                <a:buChar char="•"/>
              </a:pPr>
              <a:r>
                <a:rPr lang="es-MX" sz="23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Hacer de la casa un lugar seguro</a:t>
              </a:r>
              <a:endParaRPr/>
            </a:p>
            <a:p>
              <a:pPr indent="-179388" lvl="0" marL="179388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300"/>
                <a:buFont typeface="Arial"/>
                <a:buChar char="•"/>
              </a:pPr>
              <a:r>
                <a:rPr lang="es-MX" sz="23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Actuar ante los accidentes en casa</a:t>
              </a:r>
              <a:endParaRPr/>
            </a:p>
            <a:p>
              <a:pPr indent="-179388" lvl="0" marL="179388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300"/>
                <a:buFont typeface="Arial"/>
                <a:buChar char="•"/>
              </a:pPr>
              <a:r>
                <a:rPr lang="es-MX" sz="23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Efectos de la violencia en niñas, niños y adolescentes</a:t>
              </a:r>
              <a:endParaRPr/>
            </a:p>
            <a:p>
              <a:pPr indent="-179388" lvl="0" marL="179388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300"/>
                <a:buFont typeface="Arial"/>
                <a:buChar char="•"/>
              </a:pPr>
              <a:r>
                <a:rPr lang="es-MX" sz="23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Proteger a niñas, niños y adolescentes de la violencia</a:t>
              </a:r>
              <a:endParaRPr/>
            </a:p>
            <a:p>
              <a:pPr indent="-179388" lvl="0" marL="179388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300"/>
                <a:buFont typeface="Arial"/>
                <a:buChar char="•"/>
              </a:pPr>
              <a:r>
                <a:rPr lang="es-MX" sz="23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Reportar violencia durante el COVID-19</a:t>
              </a:r>
              <a:endParaRPr/>
            </a:p>
            <a:p>
              <a:pPr indent="-179388" lvl="0" marL="179388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300"/>
                <a:buFont typeface="Arial"/>
                <a:buChar char="•"/>
              </a:pPr>
              <a:r>
                <a:rPr lang="es-MX" sz="23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Conectarse y desconectarse</a:t>
              </a:r>
              <a:endParaRPr/>
            </a:p>
            <a:p>
              <a:pPr indent="-179388" lvl="0" marL="179388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300"/>
                <a:buFont typeface="Arial"/>
                <a:buChar char="•"/>
              </a:pPr>
              <a:r>
                <a:rPr lang="es-MX" sz="23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Reconocer tiempo excesivo en línea </a:t>
              </a:r>
              <a:endParaRPr/>
            </a:p>
            <a:p>
              <a:pPr indent="-179388" lvl="0" marL="179388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300"/>
                <a:buFont typeface="Arial"/>
                <a:buChar char="•"/>
              </a:pPr>
              <a:r>
                <a:rPr lang="es-MX" sz="23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Proteger a las niñas, niños y adolescentes en línea</a:t>
              </a:r>
              <a:endParaRPr/>
            </a:p>
            <a:p>
              <a:pPr indent="-179388" lvl="0" marL="179388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300"/>
                <a:buFont typeface="Arial"/>
                <a:buChar char="•"/>
              </a:pPr>
              <a:r>
                <a:rPr lang="es-MX" sz="23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Reportar contenidos inapropiados en línea</a:t>
              </a:r>
              <a:endParaRPr/>
            </a:p>
            <a:p>
              <a:pPr indent="-179388" lvl="0" marL="179388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300"/>
                <a:buFont typeface="Arial"/>
                <a:buChar char="•"/>
              </a:pPr>
              <a:r>
                <a:rPr lang="es-MX" sz="23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Reconocer los riesgos en internet</a:t>
              </a:r>
              <a:endParaRPr/>
            </a:p>
            <a:p>
              <a:pPr indent="-179388" lvl="0" marL="179388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300"/>
                <a:buFont typeface="Arial"/>
                <a:buChar char="•"/>
              </a:pPr>
              <a:r>
                <a:rPr lang="es-MX" sz="23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Contenidos divertidos para compartir en familia</a:t>
              </a:r>
              <a:endParaRPr/>
            </a:p>
          </p:txBody>
        </p:sp>
      </p:grpSp>
      <p:pic>
        <p:nvPicPr>
          <p:cNvPr id="337" name="Google Shape;33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78210" y="5766860"/>
            <a:ext cx="1699300" cy="1625227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0"/>
          <p:cNvSpPr txBox="1"/>
          <p:nvPr/>
        </p:nvSpPr>
        <p:spPr>
          <a:xfrm>
            <a:off x="302011" y="58586"/>
            <a:ext cx="4215560" cy="1009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CAC7"/>
              </a:buClr>
              <a:buSzPts val="6000"/>
              <a:buFont typeface="Shadows Into Light"/>
              <a:buNone/>
            </a:pPr>
            <a:r>
              <a:rPr lang="es-MX" sz="6000">
                <a:solidFill>
                  <a:srgbClr val="72CAC7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Contenidos</a:t>
            </a:r>
            <a:endParaRPr/>
          </a:p>
        </p:txBody>
      </p:sp>
      <p:sp>
        <p:nvSpPr>
          <p:cNvPr id="339" name="Google Shape;339;p10"/>
          <p:cNvSpPr/>
          <p:nvPr/>
        </p:nvSpPr>
        <p:spPr>
          <a:xfrm>
            <a:off x="465375" y="938719"/>
            <a:ext cx="3223756" cy="108000"/>
          </a:xfrm>
          <a:prstGeom prst="rect">
            <a:avLst/>
          </a:prstGeom>
          <a:solidFill>
            <a:srgbClr val="F9C3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0" name="Google Shape;340;p10"/>
          <p:cNvGrpSpPr/>
          <p:nvPr/>
        </p:nvGrpSpPr>
        <p:grpSpPr>
          <a:xfrm>
            <a:off x="662089" y="2355600"/>
            <a:ext cx="2386580" cy="2355787"/>
            <a:chOff x="5799319" y="3947084"/>
            <a:chExt cx="1465205" cy="1446299"/>
          </a:xfrm>
        </p:grpSpPr>
        <p:sp>
          <p:nvSpPr>
            <p:cNvPr id="341" name="Google Shape;341;p10"/>
            <p:cNvSpPr/>
            <p:nvPr/>
          </p:nvSpPr>
          <p:spPr>
            <a:xfrm>
              <a:off x="5799319" y="3947084"/>
              <a:ext cx="1465205" cy="1446299"/>
            </a:xfrm>
            <a:custGeom>
              <a:rect b="b" l="l" r="r" t="t"/>
              <a:pathLst>
                <a:path extrusionOk="0" h="45131" w="45721">
                  <a:moveTo>
                    <a:pt x="22862" y="0"/>
                  </a:moveTo>
                  <a:cubicBezTo>
                    <a:pt x="22092" y="0"/>
                    <a:pt x="21324" y="295"/>
                    <a:pt x="20741" y="884"/>
                  </a:cubicBezTo>
                  <a:lnTo>
                    <a:pt x="12871" y="8743"/>
                  </a:lnTo>
                  <a:cubicBezTo>
                    <a:pt x="12697" y="8917"/>
                    <a:pt x="12470" y="9001"/>
                    <a:pt x="12243" y="9001"/>
                  </a:cubicBezTo>
                  <a:cubicBezTo>
                    <a:pt x="11942" y="9001"/>
                    <a:pt x="11642" y="8854"/>
                    <a:pt x="11466" y="8576"/>
                  </a:cubicBezTo>
                  <a:cubicBezTo>
                    <a:pt x="11014" y="7861"/>
                    <a:pt x="10645" y="7099"/>
                    <a:pt x="10347" y="6302"/>
                  </a:cubicBezTo>
                  <a:cubicBezTo>
                    <a:pt x="10168" y="5814"/>
                    <a:pt x="9847" y="5373"/>
                    <a:pt x="9394" y="5028"/>
                  </a:cubicBezTo>
                  <a:cubicBezTo>
                    <a:pt x="8866" y="4619"/>
                    <a:pt x="8248" y="4413"/>
                    <a:pt x="7630" y="4413"/>
                  </a:cubicBezTo>
                  <a:cubicBezTo>
                    <a:pt x="7078" y="4413"/>
                    <a:pt x="6525" y="4577"/>
                    <a:pt x="6037" y="4909"/>
                  </a:cubicBezTo>
                  <a:cubicBezTo>
                    <a:pt x="4465" y="5968"/>
                    <a:pt x="4310" y="8123"/>
                    <a:pt x="5584" y="9385"/>
                  </a:cubicBezTo>
                  <a:cubicBezTo>
                    <a:pt x="5894" y="9695"/>
                    <a:pt x="6251" y="9921"/>
                    <a:pt x="6632" y="10064"/>
                  </a:cubicBezTo>
                  <a:cubicBezTo>
                    <a:pt x="7418" y="10350"/>
                    <a:pt x="8180" y="10707"/>
                    <a:pt x="8882" y="11159"/>
                  </a:cubicBezTo>
                  <a:cubicBezTo>
                    <a:pt x="9382" y="11469"/>
                    <a:pt x="9466" y="12148"/>
                    <a:pt x="9049" y="12564"/>
                  </a:cubicBezTo>
                  <a:lnTo>
                    <a:pt x="1179" y="20434"/>
                  </a:lnTo>
                  <a:cubicBezTo>
                    <a:pt x="0" y="21613"/>
                    <a:pt x="0" y="23518"/>
                    <a:pt x="1179" y="24697"/>
                  </a:cubicBezTo>
                  <a:lnTo>
                    <a:pt x="20741" y="44247"/>
                  </a:lnTo>
                  <a:cubicBezTo>
                    <a:pt x="21324" y="44836"/>
                    <a:pt x="22092" y="45131"/>
                    <a:pt x="22862" y="45131"/>
                  </a:cubicBezTo>
                  <a:cubicBezTo>
                    <a:pt x="23631" y="45131"/>
                    <a:pt x="24402" y="44836"/>
                    <a:pt x="24992" y="44247"/>
                  </a:cubicBezTo>
                  <a:lnTo>
                    <a:pt x="44554" y="24697"/>
                  </a:lnTo>
                  <a:cubicBezTo>
                    <a:pt x="45720" y="23518"/>
                    <a:pt x="45720" y="21613"/>
                    <a:pt x="44554" y="20434"/>
                  </a:cubicBezTo>
                  <a:lnTo>
                    <a:pt x="24992" y="884"/>
                  </a:lnTo>
                  <a:cubicBezTo>
                    <a:pt x="24402" y="295"/>
                    <a:pt x="23631" y="0"/>
                    <a:pt x="228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6754321" y="4035692"/>
              <a:ext cx="383117" cy="383117"/>
            </a:xfrm>
            <a:custGeom>
              <a:rect b="b" l="l" r="r" t="t"/>
              <a:pathLst>
                <a:path extrusionOk="0" h="11955" w="11955">
                  <a:moveTo>
                    <a:pt x="5978" y="1"/>
                  </a:moveTo>
                  <a:cubicBezTo>
                    <a:pt x="2680" y="1"/>
                    <a:pt x="1" y="2679"/>
                    <a:pt x="1" y="5978"/>
                  </a:cubicBezTo>
                  <a:cubicBezTo>
                    <a:pt x="1" y="9276"/>
                    <a:pt x="2680" y="11954"/>
                    <a:pt x="5978" y="11954"/>
                  </a:cubicBezTo>
                  <a:cubicBezTo>
                    <a:pt x="9276" y="11954"/>
                    <a:pt x="11955" y="9276"/>
                    <a:pt x="11955" y="5978"/>
                  </a:cubicBezTo>
                  <a:cubicBezTo>
                    <a:pt x="11955" y="2679"/>
                    <a:pt x="9276" y="1"/>
                    <a:pt x="5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6154288" y="4437711"/>
              <a:ext cx="746726" cy="421790"/>
            </a:xfrm>
            <a:custGeom>
              <a:rect b="b" l="l" r="r" t="t"/>
              <a:pathLst>
                <a:path extrusionOk="0" h="8706" w="14449">
                  <a:moveTo>
                    <a:pt x="7221" y="1"/>
                  </a:moveTo>
                  <a:cubicBezTo>
                    <a:pt x="6361" y="1"/>
                    <a:pt x="5071" y="549"/>
                    <a:pt x="3392" y="1645"/>
                  </a:cubicBezTo>
                  <a:cubicBezTo>
                    <a:pt x="2303" y="2352"/>
                    <a:pt x="1263" y="3122"/>
                    <a:pt x="257" y="3941"/>
                  </a:cubicBezTo>
                  <a:cubicBezTo>
                    <a:pt x="0" y="4156"/>
                    <a:pt x="0" y="4551"/>
                    <a:pt x="257" y="4759"/>
                  </a:cubicBezTo>
                  <a:cubicBezTo>
                    <a:pt x="1263" y="5584"/>
                    <a:pt x="2303" y="6347"/>
                    <a:pt x="3392" y="7062"/>
                  </a:cubicBezTo>
                  <a:cubicBezTo>
                    <a:pt x="5071" y="8151"/>
                    <a:pt x="6361" y="8706"/>
                    <a:pt x="7221" y="8706"/>
                  </a:cubicBezTo>
                  <a:cubicBezTo>
                    <a:pt x="8081" y="8706"/>
                    <a:pt x="9371" y="8151"/>
                    <a:pt x="11057" y="7062"/>
                  </a:cubicBezTo>
                  <a:cubicBezTo>
                    <a:pt x="12139" y="6347"/>
                    <a:pt x="13186" y="5584"/>
                    <a:pt x="14192" y="4759"/>
                  </a:cubicBezTo>
                  <a:cubicBezTo>
                    <a:pt x="14449" y="4551"/>
                    <a:pt x="14449" y="4156"/>
                    <a:pt x="14192" y="3941"/>
                  </a:cubicBezTo>
                  <a:cubicBezTo>
                    <a:pt x="13186" y="3122"/>
                    <a:pt x="12139" y="2352"/>
                    <a:pt x="11057" y="1645"/>
                  </a:cubicBezTo>
                  <a:cubicBezTo>
                    <a:pt x="9371" y="549"/>
                    <a:pt x="8081" y="1"/>
                    <a:pt x="7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6153926" y="4437711"/>
              <a:ext cx="410857" cy="421790"/>
            </a:xfrm>
            <a:custGeom>
              <a:rect b="b" l="l" r="r" t="t"/>
              <a:pathLst>
                <a:path extrusionOk="0" h="8706" w="7950">
                  <a:moveTo>
                    <a:pt x="7228" y="1"/>
                  </a:moveTo>
                  <a:cubicBezTo>
                    <a:pt x="6368" y="1"/>
                    <a:pt x="5078" y="549"/>
                    <a:pt x="3399" y="1645"/>
                  </a:cubicBezTo>
                  <a:cubicBezTo>
                    <a:pt x="2310" y="2352"/>
                    <a:pt x="1263" y="3122"/>
                    <a:pt x="264" y="3941"/>
                  </a:cubicBezTo>
                  <a:cubicBezTo>
                    <a:pt x="1" y="4156"/>
                    <a:pt x="1" y="4551"/>
                    <a:pt x="264" y="4759"/>
                  </a:cubicBezTo>
                  <a:cubicBezTo>
                    <a:pt x="1263" y="5584"/>
                    <a:pt x="2310" y="6347"/>
                    <a:pt x="3392" y="7062"/>
                  </a:cubicBezTo>
                  <a:cubicBezTo>
                    <a:pt x="5078" y="8151"/>
                    <a:pt x="6368" y="8706"/>
                    <a:pt x="7228" y="8706"/>
                  </a:cubicBezTo>
                  <a:cubicBezTo>
                    <a:pt x="7471" y="8699"/>
                    <a:pt x="7714" y="8664"/>
                    <a:pt x="7949" y="8602"/>
                  </a:cubicBezTo>
                  <a:cubicBezTo>
                    <a:pt x="7145" y="8394"/>
                    <a:pt x="6104" y="7880"/>
                    <a:pt x="4835" y="7062"/>
                  </a:cubicBezTo>
                  <a:cubicBezTo>
                    <a:pt x="3753" y="6347"/>
                    <a:pt x="2706" y="5584"/>
                    <a:pt x="1707" y="4759"/>
                  </a:cubicBezTo>
                  <a:cubicBezTo>
                    <a:pt x="1443" y="4551"/>
                    <a:pt x="1443" y="4156"/>
                    <a:pt x="1707" y="3941"/>
                  </a:cubicBezTo>
                  <a:cubicBezTo>
                    <a:pt x="2706" y="3122"/>
                    <a:pt x="3753" y="2352"/>
                    <a:pt x="4835" y="1645"/>
                  </a:cubicBezTo>
                  <a:cubicBezTo>
                    <a:pt x="6104" y="826"/>
                    <a:pt x="7145" y="306"/>
                    <a:pt x="7949" y="105"/>
                  </a:cubicBezTo>
                  <a:cubicBezTo>
                    <a:pt x="7714" y="35"/>
                    <a:pt x="7471" y="1"/>
                    <a:pt x="7228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6353927" y="4497884"/>
              <a:ext cx="334526" cy="301833"/>
            </a:xfrm>
            <a:custGeom>
              <a:rect b="b" l="l" r="r" t="t"/>
              <a:pathLst>
                <a:path extrusionOk="0" h="6230" w="6473">
                  <a:moveTo>
                    <a:pt x="3359" y="1"/>
                  </a:moveTo>
                  <a:cubicBezTo>
                    <a:pt x="2549" y="1"/>
                    <a:pt x="1753" y="315"/>
                    <a:pt x="1159" y="909"/>
                  </a:cubicBezTo>
                  <a:cubicBezTo>
                    <a:pt x="271" y="1804"/>
                    <a:pt x="1" y="3142"/>
                    <a:pt x="486" y="4301"/>
                  </a:cubicBezTo>
                  <a:cubicBezTo>
                    <a:pt x="965" y="5466"/>
                    <a:pt x="2103" y="6229"/>
                    <a:pt x="3358" y="6229"/>
                  </a:cubicBezTo>
                  <a:cubicBezTo>
                    <a:pt x="5078" y="6222"/>
                    <a:pt x="6472" y="4828"/>
                    <a:pt x="6472" y="3115"/>
                  </a:cubicBezTo>
                  <a:cubicBezTo>
                    <a:pt x="6472" y="1852"/>
                    <a:pt x="5716" y="722"/>
                    <a:pt x="4551" y="236"/>
                  </a:cubicBezTo>
                  <a:cubicBezTo>
                    <a:pt x="4165" y="78"/>
                    <a:pt x="3760" y="1"/>
                    <a:pt x="3359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0"/>
            <p:cNvSpPr/>
            <p:nvPr/>
          </p:nvSpPr>
          <p:spPr>
            <a:xfrm>
              <a:off x="6366847" y="4497739"/>
              <a:ext cx="191476" cy="301687"/>
            </a:xfrm>
            <a:custGeom>
              <a:rect b="b" l="l" r="r" t="t"/>
              <a:pathLst>
                <a:path extrusionOk="0" h="6227" w="3705">
                  <a:moveTo>
                    <a:pt x="3102" y="0"/>
                  </a:moveTo>
                  <a:cubicBezTo>
                    <a:pt x="1427" y="0"/>
                    <a:pt x="1" y="1361"/>
                    <a:pt x="1" y="3111"/>
                  </a:cubicBezTo>
                  <a:cubicBezTo>
                    <a:pt x="1" y="4863"/>
                    <a:pt x="1432" y="6226"/>
                    <a:pt x="3112" y="6226"/>
                  </a:cubicBezTo>
                  <a:cubicBezTo>
                    <a:pt x="3307" y="6226"/>
                    <a:pt x="3505" y="6208"/>
                    <a:pt x="3705" y="6170"/>
                  </a:cubicBezTo>
                  <a:cubicBezTo>
                    <a:pt x="2241" y="5885"/>
                    <a:pt x="1187" y="4602"/>
                    <a:pt x="1180" y="3111"/>
                  </a:cubicBezTo>
                  <a:cubicBezTo>
                    <a:pt x="1187" y="1619"/>
                    <a:pt x="2241" y="343"/>
                    <a:pt x="3705" y="59"/>
                  </a:cubicBezTo>
                  <a:cubicBezTo>
                    <a:pt x="3502" y="19"/>
                    <a:pt x="3300" y="0"/>
                    <a:pt x="3102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0"/>
            <p:cNvSpPr/>
            <p:nvPr/>
          </p:nvSpPr>
          <p:spPr>
            <a:xfrm>
              <a:off x="6419199" y="4572350"/>
              <a:ext cx="189666" cy="152418"/>
            </a:xfrm>
            <a:custGeom>
              <a:rect b="b" l="l" r="r" t="t"/>
              <a:pathLst>
                <a:path extrusionOk="0" h="3146" w="3670">
                  <a:moveTo>
                    <a:pt x="2084" y="1"/>
                  </a:moveTo>
                  <a:cubicBezTo>
                    <a:pt x="1699" y="1"/>
                    <a:pt x="1305" y="143"/>
                    <a:pt x="985" y="461"/>
                  </a:cubicBezTo>
                  <a:cubicBezTo>
                    <a:pt x="0" y="1453"/>
                    <a:pt x="701" y="3145"/>
                    <a:pt x="2095" y="3145"/>
                  </a:cubicBezTo>
                  <a:cubicBezTo>
                    <a:pt x="2962" y="3138"/>
                    <a:pt x="3663" y="2438"/>
                    <a:pt x="3670" y="1571"/>
                  </a:cubicBezTo>
                  <a:cubicBezTo>
                    <a:pt x="3670" y="627"/>
                    <a:pt x="2894" y="1"/>
                    <a:pt x="2084" y="1"/>
                  </a:cubicBezTo>
                  <a:close/>
                </a:path>
              </a:pathLst>
            </a:custGeom>
            <a:solidFill>
              <a:srgbClr val="455F7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6446073" y="4572445"/>
              <a:ext cx="112973" cy="152322"/>
            </a:xfrm>
            <a:custGeom>
              <a:rect b="b" l="l" r="r" t="t"/>
              <a:pathLst>
                <a:path extrusionOk="0" h="3144" w="2186">
                  <a:moveTo>
                    <a:pt x="1572" y="0"/>
                  </a:moveTo>
                  <a:cubicBezTo>
                    <a:pt x="744" y="0"/>
                    <a:pt x="1" y="666"/>
                    <a:pt x="1" y="1569"/>
                  </a:cubicBezTo>
                  <a:cubicBezTo>
                    <a:pt x="1" y="2473"/>
                    <a:pt x="746" y="3143"/>
                    <a:pt x="1575" y="3143"/>
                  </a:cubicBezTo>
                  <a:cubicBezTo>
                    <a:pt x="1777" y="3143"/>
                    <a:pt x="1983" y="3104"/>
                    <a:pt x="2185" y="3018"/>
                  </a:cubicBezTo>
                  <a:cubicBezTo>
                    <a:pt x="1610" y="2769"/>
                    <a:pt x="1235" y="2200"/>
                    <a:pt x="1235" y="1569"/>
                  </a:cubicBezTo>
                  <a:cubicBezTo>
                    <a:pt x="1235" y="938"/>
                    <a:pt x="1610" y="369"/>
                    <a:pt x="2185" y="126"/>
                  </a:cubicBezTo>
                  <a:cubicBezTo>
                    <a:pt x="1982" y="40"/>
                    <a:pt x="1775" y="0"/>
                    <a:pt x="157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6757757" y="4465521"/>
              <a:ext cx="75091" cy="48545"/>
            </a:xfrm>
            <a:custGeom>
              <a:rect b="b" l="l" r="r" t="t"/>
              <a:pathLst>
                <a:path extrusionOk="0" h="1002" w="1453">
                  <a:moveTo>
                    <a:pt x="343" y="1"/>
                  </a:moveTo>
                  <a:cubicBezTo>
                    <a:pt x="142" y="1"/>
                    <a:pt x="1" y="290"/>
                    <a:pt x="212" y="433"/>
                  </a:cubicBezTo>
                  <a:lnTo>
                    <a:pt x="219" y="433"/>
                  </a:lnTo>
                  <a:cubicBezTo>
                    <a:pt x="469" y="599"/>
                    <a:pt x="725" y="772"/>
                    <a:pt x="989" y="960"/>
                  </a:cubicBezTo>
                  <a:cubicBezTo>
                    <a:pt x="1033" y="989"/>
                    <a:pt x="1078" y="1002"/>
                    <a:pt x="1119" y="1002"/>
                  </a:cubicBezTo>
                  <a:cubicBezTo>
                    <a:pt x="1314" y="1002"/>
                    <a:pt x="1452" y="727"/>
                    <a:pt x="1253" y="578"/>
                  </a:cubicBezTo>
                  <a:cubicBezTo>
                    <a:pt x="996" y="391"/>
                    <a:pt x="732" y="211"/>
                    <a:pt x="476" y="44"/>
                  </a:cubicBezTo>
                  <a:cubicBezTo>
                    <a:pt x="431" y="14"/>
                    <a:pt x="385" y="1"/>
                    <a:pt x="343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6284418" y="4366832"/>
              <a:ext cx="453079" cy="108232"/>
            </a:xfrm>
            <a:custGeom>
              <a:rect b="b" l="l" r="r" t="t"/>
              <a:pathLst>
                <a:path extrusionOk="0" h="2234" w="8767">
                  <a:moveTo>
                    <a:pt x="4710" y="0"/>
                  </a:moveTo>
                  <a:cubicBezTo>
                    <a:pt x="3566" y="0"/>
                    <a:pt x="2095" y="590"/>
                    <a:pt x="201" y="1804"/>
                  </a:cubicBezTo>
                  <a:cubicBezTo>
                    <a:pt x="0" y="1929"/>
                    <a:pt x="90" y="2227"/>
                    <a:pt x="326" y="2227"/>
                  </a:cubicBezTo>
                  <a:lnTo>
                    <a:pt x="319" y="2234"/>
                  </a:lnTo>
                  <a:cubicBezTo>
                    <a:pt x="368" y="2234"/>
                    <a:pt x="410" y="2220"/>
                    <a:pt x="444" y="2199"/>
                  </a:cubicBezTo>
                  <a:cubicBezTo>
                    <a:pt x="2268" y="1034"/>
                    <a:pt x="3656" y="472"/>
                    <a:pt x="4703" y="472"/>
                  </a:cubicBezTo>
                  <a:cubicBezTo>
                    <a:pt x="5626" y="472"/>
                    <a:pt x="6798" y="909"/>
                    <a:pt x="8303" y="1790"/>
                  </a:cubicBezTo>
                  <a:cubicBezTo>
                    <a:pt x="8346" y="1815"/>
                    <a:pt x="8389" y="1827"/>
                    <a:pt x="8428" y="1827"/>
                  </a:cubicBezTo>
                  <a:cubicBezTo>
                    <a:pt x="8636" y="1827"/>
                    <a:pt x="8767" y="1521"/>
                    <a:pt x="8546" y="1387"/>
                  </a:cubicBezTo>
                  <a:cubicBezTo>
                    <a:pt x="6964" y="458"/>
                    <a:pt x="5709" y="0"/>
                    <a:pt x="471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6547521" y="4577242"/>
              <a:ext cx="65634" cy="52421"/>
            </a:xfrm>
            <a:custGeom>
              <a:rect b="b" l="l" r="r" t="t"/>
              <a:pathLst>
                <a:path extrusionOk="0" h="1082" w="1270">
                  <a:moveTo>
                    <a:pt x="546" y="0"/>
                  </a:moveTo>
                  <a:cubicBezTo>
                    <a:pt x="268" y="0"/>
                    <a:pt x="0" y="216"/>
                    <a:pt x="0" y="540"/>
                  </a:cubicBezTo>
                  <a:cubicBezTo>
                    <a:pt x="0" y="839"/>
                    <a:pt x="243" y="1081"/>
                    <a:pt x="541" y="1081"/>
                  </a:cubicBezTo>
                  <a:cubicBezTo>
                    <a:pt x="1027" y="1081"/>
                    <a:pt x="1270" y="499"/>
                    <a:pt x="923" y="159"/>
                  </a:cubicBezTo>
                  <a:cubicBezTo>
                    <a:pt x="813" y="49"/>
                    <a:pt x="678" y="0"/>
                    <a:pt x="546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52;p10"/>
          <p:cNvSpPr/>
          <p:nvPr/>
        </p:nvSpPr>
        <p:spPr>
          <a:xfrm>
            <a:off x="4780352" y="290250"/>
            <a:ext cx="5427047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rgbClr val="5B9BD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Seguridad en línea y fuera de línea</a:t>
            </a:r>
            <a:endParaRPr/>
          </a:p>
        </p:txBody>
      </p:sp>
      <p:sp>
        <p:nvSpPr>
          <p:cNvPr id="353" name="Google Shape;353;p10"/>
          <p:cNvSpPr/>
          <p:nvPr/>
        </p:nvSpPr>
        <p:spPr>
          <a:xfrm>
            <a:off x="11266713" y="6061017"/>
            <a:ext cx="840446" cy="796983"/>
          </a:xfrm>
          <a:prstGeom prst="rect">
            <a:avLst/>
          </a:prstGeom>
          <a:solidFill>
            <a:srgbClr val="72CA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11"/>
          <p:cNvGrpSpPr/>
          <p:nvPr/>
        </p:nvGrpSpPr>
        <p:grpSpPr>
          <a:xfrm flipH="1">
            <a:off x="2839930" y="774918"/>
            <a:ext cx="8427214" cy="5786100"/>
            <a:chOff x="-4154738" y="1905831"/>
            <a:chExt cx="9915875" cy="5894534"/>
          </a:xfrm>
        </p:grpSpPr>
        <p:sp>
          <p:nvSpPr>
            <p:cNvPr id="359" name="Google Shape;359;p11"/>
            <p:cNvSpPr/>
            <p:nvPr/>
          </p:nvSpPr>
          <p:spPr>
            <a:xfrm>
              <a:off x="4079799" y="3024568"/>
              <a:ext cx="1573664" cy="595082"/>
            </a:xfrm>
            <a:custGeom>
              <a:rect b="b" l="l" r="r" t="t"/>
              <a:pathLst>
                <a:path extrusionOk="0" fill="none" h="4549" w="52579">
                  <a:moveTo>
                    <a:pt x="52579" y="4549"/>
                  </a:moveTo>
                  <a:lnTo>
                    <a:pt x="48602" y="0"/>
                  </a:lnTo>
                  <a:lnTo>
                    <a:pt x="1" y="0"/>
                  </a:lnTo>
                </a:path>
              </a:pathLst>
            </a:custGeom>
            <a:noFill/>
            <a:ln cap="flat" cmpd="sng" w="28575">
              <a:solidFill>
                <a:srgbClr val="70AD47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1"/>
            <p:cNvSpPr/>
            <p:nvPr/>
          </p:nvSpPr>
          <p:spPr>
            <a:xfrm>
              <a:off x="5545787" y="3512687"/>
              <a:ext cx="215350" cy="213926"/>
            </a:xfrm>
            <a:custGeom>
              <a:rect b="b" l="l" r="r" t="t"/>
              <a:pathLst>
                <a:path extrusionOk="0" h="1823" w="1823">
                  <a:moveTo>
                    <a:pt x="918" y="1"/>
                  </a:moveTo>
                  <a:cubicBezTo>
                    <a:pt x="418" y="1"/>
                    <a:pt x="1" y="418"/>
                    <a:pt x="1" y="918"/>
                  </a:cubicBezTo>
                  <a:cubicBezTo>
                    <a:pt x="1" y="1418"/>
                    <a:pt x="418" y="1823"/>
                    <a:pt x="918" y="1823"/>
                  </a:cubicBezTo>
                  <a:cubicBezTo>
                    <a:pt x="1418" y="1823"/>
                    <a:pt x="1823" y="1418"/>
                    <a:pt x="1823" y="918"/>
                  </a:cubicBezTo>
                  <a:cubicBezTo>
                    <a:pt x="1823" y="418"/>
                    <a:pt x="1418" y="1"/>
                    <a:pt x="918" y="1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1"/>
            <p:cNvSpPr/>
            <p:nvPr/>
          </p:nvSpPr>
          <p:spPr>
            <a:xfrm>
              <a:off x="-4154738" y="1905831"/>
              <a:ext cx="9026170" cy="5894534"/>
            </a:xfrm>
            <a:prstGeom prst="roundRect">
              <a:avLst>
                <a:gd fmla="val 20054" name="adj"/>
              </a:avLst>
            </a:prstGeom>
            <a:solidFill>
              <a:srgbClr val="E4F0DC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179388" lvl="0" marL="179388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300"/>
                <a:buFont typeface="Arial"/>
                <a:buChar char="•"/>
              </a:pPr>
              <a:r>
                <a:rPr lang="es-MX" sz="2300">
                  <a:solidFill>
                    <a:schemeClr val="accent6"/>
                  </a:solidFill>
                  <a:latin typeface="Lato"/>
                  <a:ea typeface="Lato"/>
                  <a:cs typeface="Lato"/>
                  <a:sym typeface="Lato"/>
                </a:rPr>
                <a:t>Garantizar el derecho a la educación</a:t>
              </a:r>
              <a:endParaRPr/>
            </a:p>
            <a:p>
              <a:pPr indent="-179388" lvl="0" marL="179388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300"/>
                <a:buFont typeface="Arial"/>
                <a:buChar char="•"/>
              </a:pPr>
              <a:r>
                <a:rPr lang="es-MX" sz="2300">
                  <a:solidFill>
                    <a:schemeClr val="accent6"/>
                  </a:solidFill>
                  <a:latin typeface="Lato"/>
                  <a:ea typeface="Lato"/>
                  <a:cs typeface="Lato"/>
                  <a:sym typeface="Lato"/>
                </a:rPr>
                <a:t>Preparar a las niñas y niños para el regreso a clases</a:t>
              </a:r>
              <a:endParaRPr/>
            </a:p>
            <a:p>
              <a:pPr indent="-179388" lvl="0" marL="179388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300"/>
                <a:buFont typeface="Arial"/>
                <a:buChar char="•"/>
              </a:pPr>
              <a:r>
                <a:rPr lang="es-MX" sz="2300">
                  <a:solidFill>
                    <a:schemeClr val="accent6"/>
                  </a:solidFill>
                  <a:latin typeface="Lato"/>
                  <a:ea typeface="Lato"/>
                  <a:cs typeface="Lato"/>
                  <a:sym typeface="Lato"/>
                </a:rPr>
                <a:t>Regreso seguro a clases</a:t>
              </a:r>
              <a:endParaRPr/>
            </a:p>
            <a:p>
              <a:pPr indent="-179388" lvl="0" marL="179388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300"/>
                <a:buFont typeface="Arial"/>
                <a:buChar char="•"/>
              </a:pPr>
              <a:r>
                <a:rPr lang="es-MX" sz="2300">
                  <a:solidFill>
                    <a:schemeClr val="accent6"/>
                  </a:solidFill>
                  <a:latin typeface="Lato"/>
                  <a:ea typeface="Lato"/>
                  <a:cs typeface="Lato"/>
                  <a:sym typeface="Lato"/>
                </a:rPr>
                <a:t>Ritmos de aprendizaje y desarrollo</a:t>
              </a:r>
              <a:endParaRPr/>
            </a:p>
            <a:p>
              <a:pPr indent="-179388" lvl="0" marL="179388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300"/>
                <a:buFont typeface="Arial"/>
                <a:buChar char="•"/>
              </a:pPr>
              <a:r>
                <a:rPr lang="es-MX" sz="2300">
                  <a:solidFill>
                    <a:schemeClr val="accent6"/>
                  </a:solidFill>
                  <a:latin typeface="Lato"/>
                  <a:ea typeface="Lato"/>
                  <a:cs typeface="Lato"/>
                  <a:sym typeface="Lato"/>
                </a:rPr>
                <a:t>Apoyar el proceso educativo en casa</a:t>
              </a:r>
              <a:endParaRPr/>
            </a:p>
            <a:p>
              <a:pPr indent="-179388" lvl="0" marL="179388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300"/>
                <a:buFont typeface="Arial"/>
                <a:buChar char="•"/>
              </a:pPr>
              <a:r>
                <a:rPr lang="es-MX" sz="2300">
                  <a:solidFill>
                    <a:schemeClr val="accent6"/>
                  </a:solidFill>
                  <a:latin typeface="Lato"/>
                  <a:ea typeface="Lato"/>
                  <a:cs typeface="Lato"/>
                  <a:sym typeface="Lato"/>
                </a:rPr>
                <a:t>Identificación de barreras que afectan el aprendizaje</a:t>
              </a:r>
              <a:endParaRPr/>
            </a:p>
            <a:p>
              <a:pPr indent="-179388" lvl="0" marL="179388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300"/>
                <a:buFont typeface="Arial"/>
                <a:buChar char="•"/>
              </a:pPr>
              <a:r>
                <a:rPr lang="es-MX" sz="2300">
                  <a:solidFill>
                    <a:schemeClr val="accent6"/>
                  </a:solidFill>
                  <a:latin typeface="Lato"/>
                  <a:ea typeface="Lato"/>
                  <a:cs typeface="Lato"/>
                  <a:sym typeface="Lato"/>
                </a:rPr>
                <a:t>Identificación de recursos para apoyar el aprendizaje</a:t>
              </a:r>
              <a:endParaRPr/>
            </a:p>
            <a:p>
              <a:pPr indent="-179388" lvl="0" marL="179388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300"/>
                <a:buFont typeface="Arial"/>
                <a:buChar char="•"/>
              </a:pPr>
              <a:r>
                <a:rPr lang="es-MX" sz="2300">
                  <a:solidFill>
                    <a:schemeClr val="accent6"/>
                  </a:solidFill>
                  <a:latin typeface="Lato"/>
                  <a:ea typeface="Lato"/>
                  <a:cs typeface="Lato"/>
                  <a:sym typeface="Lato"/>
                </a:rPr>
                <a:t>Acompañamiento en las tareas</a:t>
              </a:r>
              <a:endParaRPr/>
            </a:p>
            <a:p>
              <a:pPr indent="-179388" lvl="0" marL="179388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300"/>
                <a:buFont typeface="Arial"/>
                <a:buChar char="•"/>
              </a:pPr>
              <a:r>
                <a:rPr lang="es-MX" sz="2300">
                  <a:solidFill>
                    <a:schemeClr val="accent6"/>
                  </a:solidFill>
                  <a:latin typeface="Lato"/>
                  <a:ea typeface="Lato"/>
                  <a:cs typeface="Lato"/>
                  <a:sym typeface="Lato"/>
                </a:rPr>
                <a:t>Conformación de redes de apoyo</a:t>
              </a:r>
              <a:endParaRPr/>
            </a:p>
            <a:p>
              <a:pPr indent="-179388" lvl="0" marL="179388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300"/>
                <a:buFont typeface="Arial"/>
                <a:buChar char="•"/>
              </a:pPr>
              <a:r>
                <a:rPr lang="es-MX" sz="2300">
                  <a:solidFill>
                    <a:schemeClr val="accent6"/>
                  </a:solidFill>
                  <a:latin typeface="Lato"/>
                  <a:ea typeface="Lato"/>
                  <a:cs typeface="Lato"/>
                  <a:sym typeface="Lato"/>
                </a:rPr>
                <a:t>Relación familia-escuela</a:t>
              </a:r>
              <a:endParaRPr/>
            </a:p>
            <a:p>
              <a:pPr indent="-179388" lvl="0" marL="179388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300"/>
                <a:buFont typeface="Arial"/>
                <a:buChar char="•"/>
              </a:pPr>
              <a:r>
                <a:rPr lang="es-MX" sz="2300">
                  <a:solidFill>
                    <a:schemeClr val="accent6"/>
                  </a:solidFill>
                  <a:latin typeface="Lato"/>
                  <a:ea typeface="Lato"/>
                  <a:cs typeface="Lato"/>
                  <a:sym typeface="Lato"/>
                </a:rPr>
                <a:t>Comunicación con docentes y orientadores</a:t>
              </a:r>
              <a:endParaRPr/>
            </a:p>
            <a:p>
              <a:pPr indent="-179388" lvl="0" marL="179388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300"/>
                <a:buFont typeface="Arial"/>
                <a:buChar char="•"/>
              </a:pPr>
              <a:r>
                <a:rPr lang="es-MX" sz="2300">
                  <a:solidFill>
                    <a:schemeClr val="accent6"/>
                  </a:solidFill>
                  <a:latin typeface="Lato"/>
                  <a:ea typeface="Lato"/>
                  <a:cs typeface="Lato"/>
                  <a:sym typeface="Lato"/>
                </a:rPr>
                <a:t>Creación y dinamización de alianza escuela-familia</a:t>
              </a:r>
              <a:endParaRPr/>
            </a:p>
          </p:txBody>
        </p:sp>
      </p:grpSp>
      <p:pic>
        <p:nvPicPr>
          <p:cNvPr id="362" name="Google Shape;36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8210" y="5766860"/>
            <a:ext cx="1699300" cy="1625227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1"/>
          <p:cNvSpPr txBox="1"/>
          <p:nvPr/>
        </p:nvSpPr>
        <p:spPr>
          <a:xfrm>
            <a:off x="302011" y="58586"/>
            <a:ext cx="4095818" cy="1009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CAC7"/>
              </a:buClr>
              <a:buSzPts val="6000"/>
              <a:buFont typeface="Shadows Into Light"/>
              <a:buNone/>
            </a:pPr>
            <a:r>
              <a:rPr lang="es-MX" sz="6000">
                <a:solidFill>
                  <a:srgbClr val="72CAC7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Contenidos</a:t>
            </a:r>
            <a:endParaRPr/>
          </a:p>
        </p:txBody>
      </p:sp>
      <p:sp>
        <p:nvSpPr>
          <p:cNvPr id="364" name="Google Shape;364;p11"/>
          <p:cNvSpPr/>
          <p:nvPr/>
        </p:nvSpPr>
        <p:spPr>
          <a:xfrm>
            <a:off x="465375" y="938719"/>
            <a:ext cx="3223756" cy="108000"/>
          </a:xfrm>
          <a:prstGeom prst="rect">
            <a:avLst/>
          </a:prstGeom>
          <a:solidFill>
            <a:srgbClr val="F9C3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5" name="Google Shape;365;p11"/>
          <p:cNvGrpSpPr/>
          <p:nvPr/>
        </p:nvGrpSpPr>
        <p:grpSpPr>
          <a:xfrm>
            <a:off x="660392" y="2263262"/>
            <a:ext cx="2461251" cy="2429654"/>
            <a:chOff x="5025152" y="4696067"/>
            <a:chExt cx="1465205" cy="1446395"/>
          </a:xfrm>
        </p:grpSpPr>
        <p:sp>
          <p:nvSpPr>
            <p:cNvPr id="366" name="Google Shape;366;p11"/>
            <p:cNvSpPr/>
            <p:nvPr/>
          </p:nvSpPr>
          <p:spPr>
            <a:xfrm>
              <a:off x="5025152" y="4696067"/>
              <a:ext cx="1465205" cy="1446395"/>
            </a:xfrm>
            <a:custGeom>
              <a:rect b="b" l="l" r="r" t="t"/>
              <a:pathLst>
                <a:path extrusionOk="0" h="45134" w="45721">
                  <a:moveTo>
                    <a:pt x="22862" y="0"/>
                  </a:moveTo>
                  <a:cubicBezTo>
                    <a:pt x="22093" y="0"/>
                    <a:pt x="21325" y="295"/>
                    <a:pt x="20741" y="884"/>
                  </a:cubicBezTo>
                  <a:lnTo>
                    <a:pt x="1179" y="20446"/>
                  </a:lnTo>
                  <a:cubicBezTo>
                    <a:pt x="1" y="21613"/>
                    <a:pt x="1" y="23518"/>
                    <a:pt x="1179" y="24697"/>
                  </a:cubicBezTo>
                  <a:lnTo>
                    <a:pt x="20741" y="44259"/>
                  </a:lnTo>
                  <a:cubicBezTo>
                    <a:pt x="21325" y="44842"/>
                    <a:pt x="22093" y="45134"/>
                    <a:pt x="22862" y="45134"/>
                  </a:cubicBezTo>
                  <a:cubicBezTo>
                    <a:pt x="23631" y="45134"/>
                    <a:pt x="24402" y="44842"/>
                    <a:pt x="24992" y="44259"/>
                  </a:cubicBezTo>
                  <a:lnTo>
                    <a:pt x="44554" y="24697"/>
                  </a:lnTo>
                  <a:cubicBezTo>
                    <a:pt x="45721" y="23518"/>
                    <a:pt x="45721" y="21613"/>
                    <a:pt x="44554" y="20446"/>
                  </a:cubicBezTo>
                  <a:lnTo>
                    <a:pt x="36684" y="12576"/>
                  </a:lnTo>
                  <a:cubicBezTo>
                    <a:pt x="36279" y="12171"/>
                    <a:pt x="36362" y="11481"/>
                    <a:pt x="36850" y="11171"/>
                  </a:cubicBezTo>
                  <a:cubicBezTo>
                    <a:pt x="37565" y="10719"/>
                    <a:pt x="38327" y="10362"/>
                    <a:pt x="39124" y="10052"/>
                  </a:cubicBezTo>
                  <a:cubicBezTo>
                    <a:pt x="39613" y="9874"/>
                    <a:pt x="40053" y="9552"/>
                    <a:pt x="40410" y="9100"/>
                  </a:cubicBezTo>
                  <a:cubicBezTo>
                    <a:pt x="41172" y="8111"/>
                    <a:pt x="41220" y="6778"/>
                    <a:pt x="40518" y="5742"/>
                  </a:cubicBezTo>
                  <a:cubicBezTo>
                    <a:pt x="39931" y="4872"/>
                    <a:pt x="39013" y="4437"/>
                    <a:pt x="38094" y="4437"/>
                  </a:cubicBezTo>
                  <a:cubicBezTo>
                    <a:pt x="37352" y="4437"/>
                    <a:pt x="36610" y="4721"/>
                    <a:pt x="36041" y="5290"/>
                  </a:cubicBezTo>
                  <a:cubicBezTo>
                    <a:pt x="35731" y="5599"/>
                    <a:pt x="35505" y="5956"/>
                    <a:pt x="35362" y="6337"/>
                  </a:cubicBezTo>
                  <a:cubicBezTo>
                    <a:pt x="35076" y="7135"/>
                    <a:pt x="34719" y="7885"/>
                    <a:pt x="34267" y="8588"/>
                  </a:cubicBezTo>
                  <a:cubicBezTo>
                    <a:pt x="34091" y="8872"/>
                    <a:pt x="33796" y="9021"/>
                    <a:pt x="33498" y="9021"/>
                  </a:cubicBezTo>
                  <a:cubicBezTo>
                    <a:pt x="33271" y="9021"/>
                    <a:pt x="33042" y="8934"/>
                    <a:pt x="32862" y="8754"/>
                  </a:cubicBezTo>
                  <a:lnTo>
                    <a:pt x="24992" y="884"/>
                  </a:lnTo>
                  <a:cubicBezTo>
                    <a:pt x="24402" y="295"/>
                    <a:pt x="23631" y="0"/>
                    <a:pt x="22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1"/>
            <p:cNvSpPr/>
            <p:nvPr/>
          </p:nvSpPr>
          <p:spPr>
            <a:xfrm>
              <a:off x="5182721" y="4855658"/>
              <a:ext cx="383117" cy="382701"/>
            </a:xfrm>
            <a:custGeom>
              <a:rect b="b" l="l" r="r" t="t"/>
              <a:pathLst>
                <a:path extrusionOk="0" h="11942" w="11955">
                  <a:moveTo>
                    <a:pt x="5978" y="0"/>
                  </a:moveTo>
                  <a:cubicBezTo>
                    <a:pt x="2680" y="0"/>
                    <a:pt x="1" y="2667"/>
                    <a:pt x="1" y="5977"/>
                  </a:cubicBezTo>
                  <a:cubicBezTo>
                    <a:pt x="1" y="9275"/>
                    <a:pt x="2680" y="11942"/>
                    <a:pt x="5978" y="11942"/>
                  </a:cubicBezTo>
                  <a:cubicBezTo>
                    <a:pt x="9276" y="11942"/>
                    <a:pt x="11955" y="9275"/>
                    <a:pt x="11955" y="5977"/>
                  </a:cubicBezTo>
                  <a:cubicBezTo>
                    <a:pt x="11955" y="2667"/>
                    <a:pt x="9276" y="0"/>
                    <a:pt x="59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1"/>
            <p:cNvSpPr/>
            <p:nvPr/>
          </p:nvSpPr>
          <p:spPr>
            <a:xfrm>
              <a:off x="5392184" y="5198863"/>
              <a:ext cx="686135" cy="408149"/>
            </a:xfrm>
            <a:custGeom>
              <a:rect b="b" l="l" r="r" t="t"/>
              <a:pathLst>
                <a:path extrusionOk="0" h="16568" w="24725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5439445" y="5198863"/>
              <a:ext cx="638876" cy="372947"/>
            </a:xfrm>
            <a:custGeom>
              <a:rect b="b" l="l" r="r" t="t"/>
              <a:pathLst>
                <a:path extrusionOk="0" h="15139" w="23022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rgbClr val="E2E9EE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5462200" y="5155752"/>
              <a:ext cx="546106" cy="413989"/>
            </a:xfrm>
            <a:custGeom>
              <a:rect b="b" l="l" r="r" t="t"/>
              <a:pathLst>
                <a:path extrusionOk="0" h="16805" w="19679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5486120" y="5155999"/>
              <a:ext cx="522185" cy="379032"/>
            </a:xfrm>
            <a:custGeom>
              <a:rect b="b" l="l" r="r" t="t"/>
              <a:pathLst>
                <a:path extrusionOk="0" h="15386" w="18817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rgbClr val="ACB8CA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5735239" y="5155752"/>
              <a:ext cx="273066" cy="379279"/>
            </a:xfrm>
            <a:custGeom>
              <a:rect b="b" l="l" r="r" t="t"/>
              <a:pathLst>
                <a:path extrusionOk="0" h="15396" w="984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rgbClr val="8296B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5735239" y="5554171"/>
              <a:ext cx="47871" cy="95435"/>
            </a:xfrm>
            <a:custGeom>
              <a:rect b="b" l="l" r="r" t="t"/>
              <a:pathLst>
                <a:path extrusionOk="0" h="3874" w="1725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4" name="Google Shape;374;p11"/>
          <p:cNvSpPr txBox="1"/>
          <p:nvPr/>
        </p:nvSpPr>
        <p:spPr>
          <a:xfrm>
            <a:off x="5595725" y="173384"/>
            <a:ext cx="3926489" cy="5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rgbClr val="70AD47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Derecho a la educación</a:t>
            </a:r>
            <a:endParaRPr/>
          </a:p>
        </p:txBody>
      </p:sp>
      <p:pic>
        <p:nvPicPr>
          <p:cNvPr id="375" name="Google Shape;375;p11"/>
          <p:cNvPicPr preferRelativeResize="0"/>
          <p:nvPr/>
        </p:nvPicPr>
        <p:blipFill rotWithShape="1">
          <a:blip r:embed="rId4">
            <a:alphaModFix/>
          </a:blip>
          <a:srcRect b="0" l="0" r="76746" t="61020"/>
          <a:stretch/>
        </p:blipFill>
        <p:spPr>
          <a:xfrm>
            <a:off x="12137" y="4184724"/>
            <a:ext cx="2829530" cy="267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1"/>
          <p:cNvSpPr/>
          <p:nvPr/>
        </p:nvSpPr>
        <p:spPr>
          <a:xfrm>
            <a:off x="11266713" y="6061017"/>
            <a:ext cx="840446" cy="796983"/>
          </a:xfrm>
          <a:prstGeom prst="rect">
            <a:avLst/>
          </a:prstGeom>
          <a:solidFill>
            <a:srgbClr val="72CA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"/>
          <p:cNvSpPr txBox="1"/>
          <p:nvPr/>
        </p:nvSpPr>
        <p:spPr>
          <a:xfrm>
            <a:off x="302011" y="62999"/>
            <a:ext cx="9017836" cy="1009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CAC7"/>
              </a:buClr>
              <a:buSzPts val="6000"/>
              <a:buFont typeface="Shadows Into Light"/>
              <a:buNone/>
            </a:pPr>
            <a:r>
              <a:rPr lang="es-MX" sz="6000">
                <a:solidFill>
                  <a:srgbClr val="72CAC7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Fundamentación técnica</a:t>
            </a:r>
            <a:endParaRPr/>
          </a:p>
        </p:txBody>
      </p:sp>
      <p:sp>
        <p:nvSpPr>
          <p:cNvPr id="382" name="Google Shape;382;p12"/>
          <p:cNvSpPr/>
          <p:nvPr/>
        </p:nvSpPr>
        <p:spPr>
          <a:xfrm>
            <a:off x="395037" y="938719"/>
            <a:ext cx="8537948" cy="108000"/>
          </a:xfrm>
          <a:prstGeom prst="rect">
            <a:avLst/>
          </a:prstGeom>
          <a:solidFill>
            <a:srgbClr val="F9C3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4551" y="0"/>
            <a:ext cx="3137449" cy="2564523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2"/>
          <p:cNvSpPr txBox="1"/>
          <p:nvPr>
            <p:ph idx="1" type="body"/>
          </p:nvPr>
        </p:nvSpPr>
        <p:spPr>
          <a:xfrm>
            <a:off x="62523" y="3470772"/>
            <a:ext cx="5727850" cy="2981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AutoNum type="arabicPeriod"/>
            </a:pPr>
            <a:r>
              <a:rPr lang="es-MX" sz="26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Inquietudes y preocupaciones manifestadas por padres, madres, cuidadores y educadores a través de los canales de comunicación de Red PaPaz.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es-MX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(18 de marzo al 15 de mayo de 2020).</a:t>
            </a:r>
            <a:endParaRPr/>
          </a:p>
        </p:txBody>
      </p:sp>
      <p:sp>
        <p:nvSpPr>
          <p:cNvPr id="385" name="Google Shape;385;p12"/>
          <p:cNvSpPr txBox="1"/>
          <p:nvPr/>
        </p:nvSpPr>
        <p:spPr>
          <a:xfrm>
            <a:off x="5790373" y="3470772"/>
            <a:ext cx="6291106" cy="342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AutoNum type="arabicPeriod" startAt="2"/>
            </a:pPr>
            <a:r>
              <a:rPr lang="es-MX" sz="26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Encuesta en línea sobre los temas de interés para la audiencia de Red PaPaz.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s-MX" sz="24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       (28 de abril al 5 de mayo de 2020)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0" i="0" lang="es-MX" sz="24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Encuestados: 593 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0" i="0" lang="es-MX" sz="24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Hijos menores de 18 años: 79% 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0" i="0" lang="es-MX" sz="24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Hijos estudiando en IE públicas: 61%</a:t>
            </a:r>
            <a:endParaRPr/>
          </a:p>
        </p:txBody>
      </p:sp>
      <p:pic>
        <p:nvPicPr>
          <p:cNvPr descr="Imagen que contiene cuarto&#10;&#10;Descripción generada automáticamente" id="386" name="Google Shape;38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7446" y="1692117"/>
            <a:ext cx="2299415" cy="1881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5141" y="1555385"/>
            <a:ext cx="2101623" cy="188134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12"/>
          <p:cNvSpPr txBox="1"/>
          <p:nvPr/>
        </p:nvSpPr>
        <p:spPr>
          <a:xfrm>
            <a:off x="6775943" y="973149"/>
            <a:ext cx="2429214" cy="5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 u="sng">
                <a:solidFill>
                  <a:srgbClr val="75C6C4"/>
                </a:solidFill>
                <a:latin typeface="Lato"/>
                <a:ea typeface="Lato"/>
                <a:cs typeface="Lato"/>
                <a:sym typeface="Lato"/>
              </a:rPr>
              <a:t>Antecedentes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3"/>
          <p:cNvSpPr txBox="1"/>
          <p:nvPr/>
        </p:nvSpPr>
        <p:spPr>
          <a:xfrm>
            <a:off x="302011" y="62999"/>
            <a:ext cx="9017836" cy="1009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CAC7"/>
              </a:buClr>
              <a:buSzPts val="6000"/>
              <a:buFont typeface="Shadows Into Light"/>
              <a:buNone/>
            </a:pPr>
            <a:r>
              <a:rPr lang="es-MX" sz="6000">
                <a:solidFill>
                  <a:srgbClr val="72CAC7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Fundamentación técnica</a:t>
            </a:r>
            <a:endParaRPr/>
          </a:p>
        </p:txBody>
      </p:sp>
      <p:sp>
        <p:nvSpPr>
          <p:cNvPr id="394" name="Google Shape;394;p13"/>
          <p:cNvSpPr/>
          <p:nvPr/>
        </p:nvSpPr>
        <p:spPr>
          <a:xfrm>
            <a:off x="395037" y="938719"/>
            <a:ext cx="8537948" cy="108000"/>
          </a:xfrm>
          <a:prstGeom prst="rect">
            <a:avLst/>
          </a:prstGeom>
          <a:solidFill>
            <a:srgbClr val="F9C3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4551" y="0"/>
            <a:ext cx="3137449" cy="2564523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3"/>
          <p:cNvSpPr txBox="1"/>
          <p:nvPr>
            <p:ph idx="1" type="body"/>
          </p:nvPr>
        </p:nvSpPr>
        <p:spPr>
          <a:xfrm>
            <a:off x="113755" y="3539677"/>
            <a:ext cx="5639096" cy="1009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AutoNum type="arabicPeriod" startAt="3"/>
            </a:pPr>
            <a:r>
              <a:rPr lang="es-MX" sz="26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Experiencia con familias por parte de los expertos de Red PaPaz.</a:t>
            </a:r>
            <a:endParaRPr/>
          </a:p>
        </p:txBody>
      </p:sp>
      <p:sp>
        <p:nvSpPr>
          <p:cNvPr id="397" name="Google Shape;397;p13"/>
          <p:cNvSpPr txBox="1"/>
          <p:nvPr/>
        </p:nvSpPr>
        <p:spPr>
          <a:xfrm>
            <a:off x="6107723" y="3539677"/>
            <a:ext cx="5917101" cy="1881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AutoNum type="arabicPeriod" startAt="4"/>
            </a:pPr>
            <a:r>
              <a:rPr lang="es-MX" sz="26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Orientaciones del equipo técnico del Ministerio de Educación Nacional a partir de experiencias de familias, maestras, maestros y Secretarías de Educación.</a:t>
            </a:r>
            <a:endParaRPr/>
          </a:p>
        </p:txBody>
      </p:sp>
      <p:pic>
        <p:nvPicPr>
          <p:cNvPr id="398" name="Google Shape;39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7446" y="1675154"/>
            <a:ext cx="2299415" cy="173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2736" y="1580241"/>
            <a:ext cx="2212602" cy="195943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3"/>
          <p:cNvSpPr txBox="1"/>
          <p:nvPr/>
        </p:nvSpPr>
        <p:spPr>
          <a:xfrm>
            <a:off x="6775943" y="973149"/>
            <a:ext cx="2429214" cy="5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 u="sng">
                <a:solidFill>
                  <a:srgbClr val="75C6C4"/>
                </a:solidFill>
                <a:latin typeface="Lato"/>
                <a:ea typeface="Lato"/>
                <a:cs typeface="Lato"/>
                <a:sym typeface="Lato"/>
              </a:rPr>
              <a:t>Antecedentes</a:t>
            </a:r>
            <a:endParaRPr/>
          </a:p>
        </p:txBody>
      </p:sp>
      <p:pic>
        <p:nvPicPr>
          <p:cNvPr id="401" name="Google Shape;40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78210" y="5766860"/>
            <a:ext cx="1699300" cy="1625227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13"/>
          <p:cNvSpPr/>
          <p:nvPr/>
        </p:nvSpPr>
        <p:spPr>
          <a:xfrm>
            <a:off x="11266713" y="6061017"/>
            <a:ext cx="840446" cy="796983"/>
          </a:xfrm>
          <a:prstGeom prst="rect">
            <a:avLst/>
          </a:prstGeom>
          <a:solidFill>
            <a:srgbClr val="72CA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14"/>
          <p:cNvGrpSpPr/>
          <p:nvPr/>
        </p:nvGrpSpPr>
        <p:grpSpPr>
          <a:xfrm>
            <a:off x="5476144" y="1527391"/>
            <a:ext cx="5903633" cy="4946692"/>
            <a:chOff x="5636892" y="1606869"/>
            <a:chExt cx="6106188" cy="5083275"/>
          </a:xfrm>
        </p:grpSpPr>
        <p:pic>
          <p:nvPicPr>
            <p:cNvPr descr="FUTURES Joins the Global Partnership to End Violence Against Children -  Futures Without Violence Futures Without Violence" id="408" name="Google Shape;408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851846" y="1800866"/>
              <a:ext cx="1359655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pacitación en la Plataforma Virtual EBSCO - Universidad Tecnologica del  Choco Diego Luis Cordoba" id="409" name="Google Shape;409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245834" y="3038661"/>
              <a:ext cx="1080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rmas APA" id="410" name="Google Shape;410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51846" y="2514454"/>
              <a:ext cx="1176054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1" name="Google Shape;411;p14"/>
            <p:cNvPicPr preferRelativeResize="0"/>
            <p:nvPr/>
          </p:nvPicPr>
          <p:blipFill rotWithShape="1">
            <a:blip r:embed="rId6">
              <a:alphaModFix/>
            </a:blip>
            <a:srcRect b="19106" l="2206" r="3577" t="19445"/>
            <a:stretch/>
          </p:blipFill>
          <p:spPr>
            <a:xfrm>
              <a:off x="7190725" y="2424824"/>
              <a:ext cx="2998520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P-18, ITU Plenipotentiary Conference 2018 - Dubai, UAE" id="412" name="Google Shape;412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513507" y="3751786"/>
              <a:ext cx="65106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NICEF Palestine" id="413" name="Google Shape;413;p14"/>
            <p:cNvPicPr preferRelativeResize="0"/>
            <p:nvPr/>
          </p:nvPicPr>
          <p:blipFill rotWithShape="1">
            <a:blip r:embed="rId8">
              <a:alphaModFix/>
            </a:blip>
            <a:srcRect b="10490" l="6274" r="5324" t="13712"/>
            <a:stretch/>
          </p:blipFill>
          <p:spPr>
            <a:xfrm>
              <a:off x="8766472" y="1728866"/>
              <a:ext cx="1017615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1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260932" y="1800866"/>
              <a:ext cx="1293061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tipo de vector de la UNESCO - Abali.ru" id="415" name="Google Shape;415;p1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0538449" y="5214870"/>
              <a:ext cx="93266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We work to prevent violence and sexual abuse of Children - World Childhood  Foundation" id="416" name="Google Shape;416;p1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851846" y="3941629"/>
              <a:ext cx="1128457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vents — WeProtect" id="417" name="Google Shape;417;p14"/>
            <p:cNvPicPr preferRelativeResize="0"/>
            <p:nvPr/>
          </p:nvPicPr>
          <p:blipFill rotWithShape="1">
            <a:blip r:embed="rId12">
              <a:alphaModFix/>
            </a:blip>
            <a:srcRect b="28806" l="0" r="0" t="28129"/>
            <a:stretch/>
          </p:blipFill>
          <p:spPr>
            <a:xfrm>
              <a:off x="10091797" y="6027857"/>
              <a:ext cx="1379312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8" name="Google Shape;418;p1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562296" y="2279441"/>
              <a:ext cx="7602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amily Online Safety Institute (FOSI)" id="419" name="Google Shape;419;p14"/>
            <p:cNvPicPr preferRelativeResize="0"/>
            <p:nvPr/>
          </p:nvPicPr>
          <p:blipFill rotWithShape="1">
            <a:blip r:embed="rId14">
              <a:alphaModFix/>
            </a:blip>
            <a:srcRect b="16912" l="0" r="0" t="17490"/>
            <a:stretch/>
          </p:blipFill>
          <p:spPr>
            <a:xfrm>
              <a:off x="10168351" y="4644912"/>
              <a:ext cx="1426018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omepage | eSafety Commissioner" id="420" name="Google Shape;420;p14"/>
            <p:cNvPicPr preferRelativeResize="0"/>
            <p:nvPr/>
          </p:nvPicPr>
          <p:blipFill rotWithShape="1">
            <a:blip r:embed="rId15">
              <a:alphaModFix/>
            </a:blip>
            <a:srcRect b="37995" l="43374" r="9006" t="37221"/>
            <a:stretch/>
          </p:blipFill>
          <p:spPr>
            <a:xfrm>
              <a:off x="5851846" y="4655216"/>
              <a:ext cx="1449261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1" name="Google Shape;421;p14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7903008" y="6085890"/>
              <a:ext cx="2007607" cy="2410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CDAN seeks Executive Director | ISSA" id="422" name="Google Shape;422;p14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851846" y="5368803"/>
              <a:ext cx="1555884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 aumentan posiciones de liderazgo femeninas desde 2015: McKinsey" id="423" name="Google Shape;423;p1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9315066" y="5376870"/>
              <a:ext cx="1210220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14"/>
            <p:cNvPicPr preferRelativeResize="0"/>
            <p:nvPr/>
          </p:nvPicPr>
          <p:blipFill rotWithShape="1">
            <a:blip r:embed="rId19">
              <a:alphaModFix/>
            </a:blip>
            <a:srcRect b="27930" l="9755" r="12842" t="28066"/>
            <a:stretch/>
          </p:blipFill>
          <p:spPr>
            <a:xfrm>
              <a:off x="5851846" y="3228042"/>
              <a:ext cx="985193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VE THE CHILDREN HACE UN LLAMADO PARA PROTEGER A NIÑAS Y NIÑOS DURANTE SUS  PRIMEROS MIL DÍAS - Style by ShockVisual" id="425" name="Google Shape;425;p14"/>
            <p:cNvPicPr preferRelativeResize="0"/>
            <p:nvPr/>
          </p:nvPicPr>
          <p:blipFill rotWithShape="1">
            <a:blip r:embed="rId20">
              <a:alphaModFix/>
            </a:blip>
            <a:srcRect b="33193" l="18284" r="18842" t="29990"/>
            <a:stretch/>
          </p:blipFill>
          <p:spPr>
            <a:xfrm>
              <a:off x="7490738" y="5342962"/>
              <a:ext cx="1784541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obierno de Colombia | Logopedia | Fandom" id="426" name="Google Shape;426;p14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9996566" y="1854866"/>
              <a:ext cx="1367864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cción de Prevención, Tratamiento y Rehabilitación de la UNODC:  Cuestionario sobre COVID-19 y Servicios de Tratamiento del Trastorno por  Uso de Drogas | International Society of Substance Use Professionals" id="427" name="Google Shape;427;p14"/>
            <p:cNvPicPr preferRelativeResize="0"/>
            <p:nvPr/>
          </p:nvPicPr>
          <p:blipFill rotWithShape="1">
            <a:blip r:embed="rId22">
              <a:alphaModFix/>
            </a:blip>
            <a:srcRect b="30798" l="7361" r="10164" t="31843"/>
            <a:stretch/>
          </p:blipFill>
          <p:spPr>
            <a:xfrm>
              <a:off x="5851846" y="6082391"/>
              <a:ext cx="1869980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8" name="Google Shape;428;p14"/>
            <p:cNvSpPr/>
            <p:nvPr/>
          </p:nvSpPr>
          <p:spPr>
            <a:xfrm>
              <a:off x="5636892" y="1606869"/>
              <a:ext cx="6106188" cy="5083275"/>
            </a:xfrm>
            <a:prstGeom prst="rect">
              <a:avLst/>
            </a:prstGeom>
            <a:solidFill>
              <a:srgbClr val="F2F2F3">
                <a:alpha val="5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29" name="Google Shape;429;p14"/>
            <p:cNvPicPr preferRelativeResize="0"/>
            <p:nvPr/>
          </p:nvPicPr>
          <p:blipFill rotWithShape="1">
            <a:blip r:embed="rId23">
              <a:alphaModFix/>
            </a:blip>
            <a:srcRect b="4667" l="0" r="0" t="3141"/>
            <a:stretch/>
          </p:blipFill>
          <p:spPr>
            <a:xfrm>
              <a:off x="7283915" y="2860516"/>
              <a:ext cx="2974673" cy="24617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0" name="Google Shape;430;p14"/>
          <p:cNvSpPr txBox="1"/>
          <p:nvPr/>
        </p:nvSpPr>
        <p:spPr>
          <a:xfrm>
            <a:off x="302011" y="62999"/>
            <a:ext cx="9017836" cy="1009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CAC7"/>
              </a:buClr>
              <a:buSzPts val="6000"/>
              <a:buFont typeface="Shadows Into Light"/>
              <a:buNone/>
            </a:pPr>
            <a:r>
              <a:rPr lang="es-MX" sz="6000">
                <a:solidFill>
                  <a:srgbClr val="72CAC7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Fundamentación técnica</a:t>
            </a:r>
            <a:endParaRPr/>
          </a:p>
        </p:txBody>
      </p:sp>
      <p:sp>
        <p:nvSpPr>
          <p:cNvPr id="431" name="Google Shape;431;p14"/>
          <p:cNvSpPr/>
          <p:nvPr/>
        </p:nvSpPr>
        <p:spPr>
          <a:xfrm>
            <a:off x="395037" y="938719"/>
            <a:ext cx="8537948" cy="108000"/>
          </a:xfrm>
          <a:prstGeom prst="rect">
            <a:avLst/>
          </a:prstGeom>
          <a:solidFill>
            <a:srgbClr val="F9C3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4"/>
          <p:cNvSpPr txBox="1"/>
          <p:nvPr/>
        </p:nvSpPr>
        <p:spPr>
          <a:xfrm>
            <a:off x="338090" y="1867199"/>
            <a:ext cx="4814212" cy="2030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1538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Arial"/>
              <a:buNone/>
            </a:pPr>
            <a:r>
              <a:rPr lang="es-MX" sz="26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Revisión documental de los más recientes artículos académicos y directrices de organizaciones nacionales e internacionales en la coyuntura de COVID-19.</a:t>
            </a:r>
            <a:endParaRPr/>
          </a:p>
        </p:txBody>
      </p:sp>
      <p:pic>
        <p:nvPicPr>
          <p:cNvPr id="433" name="Google Shape;433;p1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0878210" y="5766860"/>
            <a:ext cx="1699300" cy="162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2137" y="0"/>
            <a:ext cx="121677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4"/>
          <p:cNvSpPr/>
          <p:nvPr/>
        </p:nvSpPr>
        <p:spPr>
          <a:xfrm>
            <a:off x="11266713" y="6061017"/>
            <a:ext cx="840446" cy="796983"/>
          </a:xfrm>
          <a:prstGeom prst="rect">
            <a:avLst/>
          </a:prstGeom>
          <a:solidFill>
            <a:srgbClr val="72CA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4"/>
          <p:cNvSpPr txBox="1"/>
          <p:nvPr/>
        </p:nvSpPr>
        <p:spPr>
          <a:xfrm>
            <a:off x="6667083" y="973149"/>
            <a:ext cx="2429214" cy="5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 u="sng">
                <a:solidFill>
                  <a:srgbClr val="75C6C4"/>
                </a:solidFill>
                <a:latin typeface="Lato"/>
                <a:ea typeface="Lato"/>
                <a:cs typeface="Lato"/>
                <a:sym typeface="Lato"/>
              </a:rPr>
              <a:t>Estrategia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5"/>
          <p:cNvSpPr txBox="1"/>
          <p:nvPr/>
        </p:nvSpPr>
        <p:spPr>
          <a:xfrm>
            <a:off x="302011" y="62999"/>
            <a:ext cx="9017836" cy="1009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CAC7"/>
              </a:buClr>
              <a:buSzPts val="6000"/>
              <a:buFont typeface="Shadows Into Light"/>
              <a:buNone/>
            </a:pPr>
            <a:r>
              <a:rPr lang="es-MX" sz="6000">
                <a:solidFill>
                  <a:srgbClr val="72CAC7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Fundamentación técnica</a:t>
            </a:r>
            <a:endParaRPr/>
          </a:p>
        </p:txBody>
      </p:sp>
      <p:sp>
        <p:nvSpPr>
          <p:cNvPr id="442" name="Google Shape;442;p15"/>
          <p:cNvSpPr/>
          <p:nvPr/>
        </p:nvSpPr>
        <p:spPr>
          <a:xfrm>
            <a:off x="395037" y="938719"/>
            <a:ext cx="8537948" cy="108000"/>
          </a:xfrm>
          <a:prstGeom prst="rect">
            <a:avLst/>
          </a:prstGeom>
          <a:solidFill>
            <a:srgbClr val="F9C3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3" name="Google Shape;44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4551" y="0"/>
            <a:ext cx="3137449" cy="256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15"/>
          <p:cNvSpPr txBox="1"/>
          <p:nvPr/>
        </p:nvSpPr>
        <p:spPr>
          <a:xfrm>
            <a:off x="5867400" y="973149"/>
            <a:ext cx="3228897" cy="5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 u="sng">
                <a:solidFill>
                  <a:srgbClr val="75C6C4"/>
                </a:solidFill>
                <a:latin typeface="Lato"/>
                <a:ea typeface="Lato"/>
                <a:cs typeface="Lato"/>
                <a:sym typeface="Lato"/>
              </a:rPr>
              <a:t>Contenidos de texto</a:t>
            </a:r>
            <a:endParaRPr/>
          </a:p>
        </p:txBody>
      </p:sp>
      <p:sp>
        <p:nvSpPr>
          <p:cNvPr id="445" name="Google Shape;445;p15"/>
          <p:cNvSpPr txBox="1"/>
          <p:nvPr/>
        </p:nvSpPr>
        <p:spPr>
          <a:xfrm>
            <a:off x="651185" y="2153202"/>
            <a:ext cx="7426015" cy="1500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75C6C4"/>
              </a:buClr>
              <a:buSzPts val="2800"/>
              <a:buFont typeface="Arial"/>
              <a:buChar char="•"/>
            </a:pPr>
            <a:r>
              <a:rPr lang="es-MX"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Programa “READY4K” de Benjamin York y Susanna Loeb de la Universidad de Stanford en Estados Unidos. </a:t>
            </a:r>
            <a:endParaRPr sz="280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Imagen que contiene dibujo&#10;&#10;Descripción generada automáticamente" id="446" name="Google Shape;44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1548" y="2564523"/>
            <a:ext cx="2542332" cy="67795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15"/>
          <p:cNvSpPr txBox="1"/>
          <p:nvPr/>
        </p:nvSpPr>
        <p:spPr>
          <a:xfrm>
            <a:off x="651185" y="4289906"/>
            <a:ext cx="7426015" cy="1500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75C6C4"/>
              </a:buClr>
              <a:buSzPts val="2800"/>
              <a:buFont typeface="Arial"/>
              <a:buChar char="•"/>
            </a:pPr>
            <a:r>
              <a:rPr lang="es-MX"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Intervención realizada en Colombia para el Programa Todos a Aprender del MEN y Red PaPaz en 2016.</a:t>
            </a:r>
            <a:endParaRPr/>
          </a:p>
        </p:txBody>
      </p:sp>
      <p:pic>
        <p:nvPicPr>
          <p:cNvPr descr="Imagen que contiene señal&#10;&#10;Descripción generada automáticamente" id="448" name="Google Shape;44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0833" y="3746698"/>
            <a:ext cx="2983762" cy="2259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78210" y="5766860"/>
            <a:ext cx="1699300" cy="1625227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15"/>
          <p:cNvSpPr/>
          <p:nvPr/>
        </p:nvSpPr>
        <p:spPr>
          <a:xfrm>
            <a:off x="11266713" y="6061017"/>
            <a:ext cx="840446" cy="796983"/>
          </a:xfrm>
          <a:prstGeom prst="rect">
            <a:avLst/>
          </a:prstGeom>
          <a:solidFill>
            <a:srgbClr val="72CA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37" y="0"/>
            <a:ext cx="121677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6"/>
          <p:cNvSpPr txBox="1"/>
          <p:nvPr/>
        </p:nvSpPr>
        <p:spPr>
          <a:xfrm>
            <a:off x="302011" y="62999"/>
            <a:ext cx="9017836" cy="1009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CAC7"/>
              </a:buClr>
              <a:buSzPts val="6000"/>
              <a:buFont typeface="Shadows Into Light"/>
              <a:buNone/>
            </a:pPr>
            <a:r>
              <a:rPr lang="es-MX" sz="6000">
                <a:solidFill>
                  <a:srgbClr val="72CAC7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Fundamentación técnica</a:t>
            </a:r>
            <a:endParaRPr/>
          </a:p>
        </p:txBody>
      </p:sp>
      <p:sp>
        <p:nvSpPr>
          <p:cNvPr id="457" name="Google Shape;457;p16"/>
          <p:cNvSpPr/>
          <p:nvPr/>
        </p:nvSpPr>
        <p:spPr>
          <a:xfrm>
            <a:off x="395037" y="938719"/>
            <a:ext cx="8537948" cy="108000"/>
          </a:xfrm>
          <a:prstGeom prst="rect">
            <a:avLst/>
          </a:prstGeom>
          <a:solidFill>
            <a:srgbClr val="F9C3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6"/>
          <p:cNvSpPr txBox="1"/>
          <p:nvPr/>
        </p:nvSpPr>
        <p:spPr>
          <a:xfrm>
            <a:off x="4354286" y="973149"/>
            <a:ext cx="4742011" cy="5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 u="sng">
                <a:solidFill>
                  <a:srgbClr val="75C6C4"/>
                </a:solidFill>
                <a:latin typeface="Lato"/>
                <a:ea typeface="Lato"/>
                <a:cs typeface="Lato"/>
                <a:sym typeface="Lato"/>
              </a:rPr>
              <a:t>Contenidos de texto</a:t>
            </a:r>
            <a:endParaRPr/>
          </a:p>
        </p:txBody>
      </p:sp>
      <p:pic>
        <p:nvPicPr>
          <p:cNvPr descr="Imagen que contiene tarjeta de presentación, computadora&#10;&#10;Descripción generada automáticamente" id="459" name="Google Shape;45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3950" y="4116261"/>
            <a:ext cx="5624836" cy="284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0892" y="2646428"/>
            <a:ext cx="269002" cy="228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91808" y="3736723"/>
            <a:ext cx="262483" cy="228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20640" y="2783232"/>
            <a:ext cx="262483" cy="2286521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16"/>
          <p:cNvSpPr txBox="1"/>
          <p:nvPr/>
        </p:nvSpPr>
        <p:spPr>
          <a:xfrm>
            <a:off x="-135347" y="1684827"/>
            <a:ext cx="4272683" cy="1917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ctr">
              <a:lnSpc>
                <a:spcPct val="119230"/>
              </a:lnSpc>
              <a:spcBef>
                <a:spcPts val="0"/>
              </a:spcBef>
              <a:spcAft>
                <a:spcPts val="0"/>
              </a:spcAft>
              <a:buClr>
                <a:srgbClr val="66427F"/>
              </a:buClr>
              <a:buSzPts val="2600"/>
              <a:buFont typeface="Calibri"/>
              <a:buAutoNum type="arabicPeriod"/>
            </a:pPr>
            <a:r>
              <a:rPr b="1" lang="es-MX" sz="2600">
                <a:solidFill>
                  <a:srgbClr val="66427F"/>
                </a:solidFill>
                <a:latin typeface="Lato"/>
                <a:ea typeface="Lato"/>
                <a:cs typeface="Lato"/>
                <a:sym typeface="Lato"/>
              </a:rPr>
              <a:t>Información</a:t>
            </a:r>
            <a:endParaRPr/>
          </a:p>
          <a:p>
            <a:pPr indent="0" lvl="0" marL="0" marR="0" rtl="0" algn="ctr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75C6C4"/>
              </a:buClr>
              <a:buSzPts val="2600"/>
              <a:buFont typeface="Arial"/>
              <a:buNone/>
            </a:pPr>
            <a:r>
              <a:rPr lang="es-MX" sz="2600">
                <a:solidFill>
                  <a:srgbClr val="66427F"/>
                </a:solidFill>
                <a:latin typeface="Lato"/>
                <a:ea typeface="Lato"/>
                <a:cs typeface="Lato"/>
                <a:sym typeface="Lato"/>
              </a:rPr>
              <a:t>Resaltar la importancia de habilidades o actitudes. </a:t>
            </a:r>
            <a:endParaRPr/>
          </a:p>
        </p:txBody>
      </p:sp>
      <p:sp>
        <p:nvSpPr>
          <p:cNvPr id="464" name="Google Shape;464;p16"/>
          <p:cNvSpPr txBox="1"/>
          <p:nvPr/>
        </p:nvSpPr>
        <p:spPr>
          <a:xfrm>
            <a:off x="4130652" y="2179164"/>
            <a:ext cx="4095780" cy="1491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ctr">
              <a:lnSpc>
                <a:spcPct val="119230"/>
              </a:lnSpc>
              <a:spcBef>
                <a:spcPts val="0"/>
              </a:spcBef>
              <a:spcAft>
                <a:spcPts val="0"/>
              </a:spcAft>
              <a:buClr>
                <a:srgbClr val="75C6C4"/>
              </a:buClr>
              <a:buSzPts val="2600"/>
              <a:buFont typeface="Calibri"/>
              <a:buAutoNum type="arabicPeriod" startAt="2"/>
            </a:pPr>
            <a:r>
              <a:rPr b="1" lang="es-MX" sz="2600">
                <a:solidFill>
                  <a:srgbClr val="75C6C4"/>
                </a:solidFill>
                <a:latin typeface="Lato"/>
                <a:ea typeface="Lato"/>
                <a:cs typeface="Lato"/>
                <a:sym typeface="Lato"/>
              </a:rPr>
              <a:t>Consejo</a:t>
            </a:r>
            <a:endParaRPr/>
          </a:p>
          <a:p>
            <a:pPr indent="0" lvl="0" marL="0" marR="0" rtl="0" algn="ctr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75C6C4"/>
              </a:buClr>
              <a:buSzPts val="2600"/>
              <a:buFont typeface="Arial"/>
              <a:buNone/>
            </a:pPr>
            <a:r>
              <a:rPr lang="es-MX" sz="2600">
                <a:solidFill>
                  <a:srgbClr val="75C6C4"/>
                </a:solidFill>
                <a:latin typeface="Lato"/>
                <a:ea typeface="Lato"/>
                <a:cs typeface="Lato"/>
                <a:sym typeface="Lato"/>
              </a:rPr>
              <a:t>Maximizar la autoeficacia de las familias.</a:t>
            </a:r>
            <a:endParaRPr/>
          </a:p>
        </p:txBody>
      </p:sp>
      <p:sp>
        <p:nvSpPr>
          <p:cNvPr id="465" name="Google Shape;465;p16"/>
          <p:cNvSpPr txBox="1"/>
          <p:nvPr/>
        </p:nvSpPr>
        <p:spPr>
          <a:xfrm>
            <a:off x="8308721" y="2415101"/>
            <a:ext cx="4095780" cy="1704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ctr">
              <a:lnSpc>
                <a:spcPct val="119230"/>
              </a:lnSpc>
              <a:spcBef>
                <a:spcPts val="0"/>
              </a:spcBef>
              <a:spcAft>
                <a:spcPts val="0"/>
              </a:spcAft>
              <a:buClr>
                <a:srgbClr val="ED90A9"/>
              </a:buClr>
              <a:buSzPts val="2600"/>
              <a:buFont typeface="Calibri"/>
              <a:buAutoNum type="arabicPeriod" startAt="3"/>
            </a:pPr>
            <a:r>
              <a:rPr b="1" lang="es-MX" sz="2600">
                <a:solidFill>
                  <a:srgbClr val="ED90A9"/>
                </a:solidFill>
                <a:latin typeface="Lato"/>
                <a:ea typeface="Lato"/>
                <a:cs typeface="Lato"/>
                <a:sym typeface="Lato"/>
              </a:rPr>
              <a:t>Motivación</a:t>
            </a:r>
            <a:endParaRPr/>
          </a:p>
          <a:p>
            <a:pPr indent="0" lvl="0" marL="0" marR="0" rtl="0" algn="ctr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75C6C4"/>
              </a:buClr>
              <a:buSzPts val="2600"/>
              <a:buFont typeface="Arial"/>
              <a:buNone/>
            </a:pPr>
            <a:r>
              <a:rPr lang="es-MX" sz="2600">
                <a:solidFill>
                  <a:srgbClr val="ED90A9"/>
                </a:solidFill>
                <a:latin typeface="Lato"/>
                <a:ea typeface="Lato"/>
                <a:cs typeface="Lato"/>
                <a:sym typeface="Lato"/>
              </a:rPr>
              <a:t>Animar a las familias y reforzar los consejos.</a:t>
            </a:r>
            <a:endParaRPr/>
          </a:p>
        </p:txBody>
      </p:sp>
      <p:pic>
        <p:nvPicPr>
          <p:cNvPr id="466" name="Google Shape;466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878210" y="5766860"/>
            <a:ext cx="1699300" cy="1625227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16"/>
          <p:cNvSpPr/>
          <p:nvPr/>
        </p:nvSpPr>
        <p:spPr>
          <a:xfrm>
            <a:off x="11266713" y="6061017"/>
            <a:ext cx="840446" cy="796983"/>
          </a:xfrm>
          <a:prstGeom prst="rect">
            <a:avLst/>
          </a:prstGeom>
          <a:solidFill>
            <a:srgbClr val="72CA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 txBox="1"/>
          <p:nvPr/>
        </p:nvSpPr>
        <p:spPr>
          <a:xfrm>
            <a:off x="302011" y="62999"/>
            <a:ext cx="9017836" cy="1009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CAC7"/>
              </a:buClr>
              <a:buSzPts val="6000"/>
              <a:buFont typeface="Shadows Into Light"/>
              <a:buNone/>
            </a:pPr>
            <a:r>
              <a:rPr lang="es-MX" sz="6000">
                <a:solidFill>
                  <a:srgbClr val="72CAC7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Fundamentación técnica</a:t>
            </a:r>
            <a:endParaRPr/>
          </a:p>
        </p:txBody>
      </p:sp>
      <p:sp>
        <p:nvSpPr>
          <p:cNvPr id="473" name="Google Shape;473;p17"/>
          <p:cNvSpPr/>
          <p:nvPr/>
        </p:nvSpPr>
        <p:spPr>
          <a:xfrm>
            <a:off x="395037" y="938719"/>
            <a:ext cx="8537948" cy="108000"/>
          </a:xfrm>
          <a:prstGeom prst="rect">
            <a:avLst/>
          </a:prstGeom>
          <a:solidFill>
            <a:srgbClr val="F9C3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4" name="Google Shape;4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4551" y="0"/>
            <a:ext cx="3137449" cy="256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17"/>
          <p:cNvSpPr txBox="1"/>
          <p:nvPr/>
        </p:nvSpPr>
        <p:spPr>
          <a:xfrm>
            <a:off x="5646188" y="995861"/>
            <a:ext cx="3630115" cy="5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 u="sng">
                <a:solidFill>
                  <a:srgbClr val="75C6C4"/>
                </a:solidFill>
                <a:latin typeface="Lato"/>
                <a:ea typeface="Lato"/>
                <a:cs typeface="Lato"/>
                <a:sym typeface="Lato"/>
              </a:rPr>
              <a:t>Contenidos de imagen</a:t>
            </a:r>
            <a:endParaRPr/>
          </a:p>
        </p:txBody>
      </p:sp>
      <p:sp>
        <p:nvSpPr>
          <p:cNvPr id="476" name="Google Shape;476;p17"/>
          <p:cNvSpPr txBox="1"/>
          <p:nvPr/>
        </p:nvSpPr>
        <p:spPr>
          <a:xfrm>
            <a:off x="357268" y="2142316"/>
            <a:ext cx="7426015" cy="1500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75C6C4"/>
              </a:buClr>
              <a:buSzPts val="2800"/>
              <a:buFont typeface="Arial"/>
              <a:buChar char="•"/>
            </a:pPr>
            <a:r>
              <a:rPr lang="es-MX"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Programa “COVID 19 - Parenting” de Parenting for Lifelong Health, la OMS y UNICEF.</a:t>
            </a:r>
            <a:endParaRPr/>
          </a:p>
        </p:txBody>
      </p:sp>
      <p:sp>
        <p:nvSpPr>
          <p:cNvPr id="477" name="Google Shape;477;p17"/>
          <p:cNvSpPr txBox="1"/>
          <p:nvPr/>
        </p:nvSpPr>
        <p:spPr>
          <a:xfrm>
            <a:off x="357269" y="4017762"/>
            <a:ext cx="6979704" cy="2154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75C6C4"/>
              </a:buClr>
              <a:buSzPts val="2800"/>
              <a:buFont typeface="Arial"/>
              <a:buChar char="•"/>
            </a:pPr>
            <a:r>
              <a:rPr lang="es-MX"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Contenidos desarrollados y difundidos a través de redes sociales por Red PaPaz en el marco de </a:t>
            </a:r>
            <a:r>
              <a:rPr b="1" lang="es-MX" sz="2800">
                <a:solidFill>
                  <a:srgbClr val="F9C381"/>
                </a:solidFill>
                <a:latin typeface="Lato"/>
                <a:ea typeface="Lato"/>
                <a:cs typeface="Lato"/>
                <a:sym typeface="Lato"/>
              </a:rPr>
              <a:t>#ConectadosParaCuidarnos </a:t>
            </a:r>
            <a:r>
              <a:rPr lang="es-MX"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con el apoyo de diferentes expertos</a:t>
            </a:r>
            <a:endParaRPr/>
          </a:p>
        </p:txBody>
      </p:sp>
      <p:pic>
        <p:nvPicPr>
          <p:cNvPr id="478" name="Google Shape;47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78210" y="5766860"/>
            <a:ext cx="1699300" cy="1625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9" name="Google Shape;479;p17"/>
          <p:cNvGrpSpPr/>
          <p:nvPr/>
        </p:nvGrpSpPr>
        <p:grpSpPr>
          <a:xfrm>
            <a:off x="7790502" y="2136288"/>
            <a:ext cx="3304880" cy="1414369"/>
            <a:chOff x="6096003" y="1756685"/>
            <a:chExt cx="4708846" cy="2015215"/>
          </a:xfrm>
        </p:grpSpPr>
        <p:sp>
          <p:nvSpPr>
            <p:cNvPr id="480" name="Google Shape;480;p17"/>
            <p:cNvSpPr/>
            <p:nvPr/>
          </p:nvSpPr>
          <p:spPr>
            <a:xfrm rot="-5400000">
              <a:off x="6672130" y="1311749"/>
              <a:ext cx="1884024" cy="3036278"/>
            </a:xfrm>
            <a:prstGeom prst="flowChartDelay">
              <a:avLst/>
            </a:prstGeom>
            <a:solidFill>
              <a:srgbClr val="FFC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1" name="Google Shape;481;p17"/>
            <p:cNvPicPr preferRelativeResize="0"/>
            <p:nvPr/>
          </p:nvPicPr>
          <p:blipFill rotWithShape="1">
            <a:blip r:embed="rId5">
              <a:alphaModFix/>
            </a:blip>
            <a:srcRect b="0" l="50330" r="0" t="0"/>
            <a:stretch/>
          </p:blipFill>
          <p:spPr>
            <a:xfrm>
              <a:off x="8847346" y="1756685"/>
              <a:ext cx="1957503" cy="2015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2" name="Google Shape;482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200774" y="2281943"/>
              <a:ext cx="1721138" cy="13217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3" name="Google Shape;483;p17"/>
            <p:cNvSpPr/>
            <p:nvPr/>
          </p:nvSpPr>
          <p:spPr>
            <a:xfrm>
              <a:off x="7026758" y="2515094"/>
              <a:ext cx="889834" cy="314794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4" name="Google Shape;484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945672" y="2525367"/>
              <a:ext cx="926530" cy="283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5" name="Google Shape;485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924616" y="2447119"/>
              <a:ext cx="828259" cy="44024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86" name="Google Shape;486;p17"/>
          <p:cNvPicPr preferRelativeResize="0"/>
          <p:nvPr/>
        </p:nvPicPr>
        <p:blipFill rotWithShape="1">
          <a:blip r:embed="rId9">
            <a:alphaModFix/>
          </a:blip>
          <a:srcRect b="1132" l="0" r="0" t="1"/>
          <a:stretch/>
        </p:blipFill>
        <p:spPr>
          <a:xfrm>
            <a:off x="7783283" y="4345955"/>
            <a:ext cx="3312099" cy="1168233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17"/>
          <p:cNvSpPr/>
          <p:nvPr/>
        </p:nvSpPr>
        <p:spPr>
          <a:xfrm>
            <a:off x="11266713" y="6061017"/>
            <a:ext cx="840446" cy="796983"/>
          </a:xfrm>
          <a:prstGeom prst="rect">
            <a:avLst/>
          </a:prstGeom>
          <a:solidFill>
            <a:srgbClr val="72CA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8"/>
          <p:cNvSpPr/>
          <p:nvPr/>
        </p:nvSpPr>
        <p:spPr>
          <a:xfrm>
            <a:off x="0" y="0"/>
            <a:ext cx="4235669" cy="6858000"/>
          </a:xfrm>
          <a:prstGeom prst="rect">
            <a:avLst/>
          </a:prstGeom>
          <a:solidFill>
            <a:srgbClr val="66427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grafiti&#10;&#10;Descripción generada automáticamente" id="493" name="Google Shape;493;p18"/>
          <p:cNvPicPr preferRelativeResize="0"/>
          <p:nvPr/>
        </p:nvPicPr>
        <p:blipFill rotWithShape="1">
          <a:blip r:embed="rId3">
            <a:alphaModFix amt="14000"/>
          </a:blip>
          <a:srcRect b="0" l="0" r="0" t="0"/>
          <a:stretch/>
        </p:blipFill>
        <p:spPr>
          <a:xfrm>
            <a:off x="4235668" y="-3229155"/>
            <a:ext cx="7956331" cy="11922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6" y="1271751"/>
            <a:ext cx="4307724" cy="4314497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18"/>
          <p:cNvSpPr txBox="1"/>
          <p:nvPr/>
        </p:nvSpPr>
        <p:spPr>
          <a:xfrm>
            <a:off x="4871356" y="1800541"/>
            <a:ext cx="6763784" cy="3456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1143000" lvl="0" marL="1143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27F"/>
              </a:buClr>
              <a:buSzPts val="6000"/>
              <a:buFont typeface="Calibri"/>
              <a:buAutoNum type="arabicPeriod" startAt="3"/>
            </a:pPr>
            <a:r>
              <a:rPr lang="es-MX" sz="6000">
                <a:solidFill>
                  <a:srgbClr val="66427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¿Qué compone la estrategia Familias Buena Onda?</a:t>
            </a:r>
            <a:endParaRPr/>
          </a:p>
        </p:txBody>
      </p:sp>
      <p:pic>
        <p:nvPicPr>
          <p:cNvPr id="496" name="Google Shape;49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8210" y="5766860"/>
            <a:ext cx="1699299" cy="1625227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18"/>
          <p:cNvSpPr/>
          <p:nvPr/>
        </p:nvSpPr>
        <p:spPr>
          <a:xfrm>
            <a:off x="11266713" y="6061017"/>
            <a:ext cx="840446" cy="796983"/>
          </a:xfrm>
          <a:prstGeom prst="rect">
            <a:avLst/>
          </a:prstGeom>
          <a:solidFill>
            <a:srgbClr val="6642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19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0" y="5792804"/>
            <a:ext cx="12192000" cy="1368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78210" y="5766860"/>
            <a:ext cx="1699299" cy="1625227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19"/>
          <p:cNvSpPr txBox="1"/>
          <p:nvPr/>
        </p:nvSpPr>
        <p:spPr>
          <a:xfrm>
            <a:off x="232907" y="383603"/>
            <a:ext cx="11494952" cy="1526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27F"/>
              </a:buClr>
              <a:buSzPts val="6000"/>
              <a:buFont typeface="Shadows Into Light"/>
              <a:buNone/>
            </a:pPr>
            <a:r>
              <a:rPr lang="es-MX" sz="6000">
                <a:solidFill>
                  <a:srgbClr val="66427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¿Qué tipo de contenidos se incluye en la estrategia?</a:t>
            </a:r>
            <a:endParaRPr/>
          </a:p>
        </p:txBody>
      </p:sp>
      <p:pic>
        <p:nvPicPr>
          <p:cNvPr descr="Imagen que contiene computadora, reloj&#10;&#10;Descripción generada automáticamente" id="505" name="Google Shape;50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3569" y="2894612"/>
            <a:ext cx="2347613" cy="26561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06" name="Google Shape;506;p19"/>
          <p:cNvSpPr txBox="1"/>
          <p:nvPr/>
        </p:nvSpPr>
        <p:spPr>
          <a:xfrm>
            <a:off x="4070610" y="2008243"/>
            <a:ext cx="7657249" cy="4428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75C6C4"/>
              </a:buClr>
              <a:buSzPts val="2800"/>
              <a:buFont typeface="Arial"/>
              <a:buNone/>
            </a:pPr>
            <a:r>
              <a:rPr b="1" lang="es-MX" sz="2800" u="sng">
                <a:solidFill>
                  <a:srgbClr val="F5A64C"/>
                </a:solidFill>
                <a:latin typeface="Lato"/>
                <a:ea typeface="Lato"/>
                <a:cs typeface="Lato"/>
                <a:sym typeface="Lato"/>
              </a:rPr>
              <a:t>Contenidos de imagen (60)</a:t>
            </a:r>
            <a:endParaRPr b="1" sz="2800" u="sng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l">
              <a:lnSpc>
                <a:spcPct val="132142"/>
              </a:lnSpc>
              <a:spcBef>
                <a:spcPts val="1000"/>
              </a:spcBef>
              <a:spcAft>
                <a:spcPts val="0"/>
              </a:spcAft>
              <a:buClr>
                <a:srgbClr val="F5A64C"/>
              </a:buClr>
              <a:buSzPts val="2800"/>
              <a:buFont typeface="Arial"/>
              <a:buChar char="•"/>
            </a:pPr>
            <a:r>
              <a:rPr lang="es-MX"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Disponibles para plataformas como Facebook, Instagram, Twitter y WhatsApp basadas en internet.</a:t>
            </a:r>
            <a:endParaRPr/>
          </a:p>
          <a:p>
            <a:pPr indent="-228600" lvl="0" marL="228600" marR="0" rtl="0" algn="l">
              <a:lnSpc>
                <a:spcPct val="132142"/>
              </a:lnSpc>
              <a:spcBef>
                <a:spcPts val="1000"/>
              </a:spcBef>
              <a:spcAft>
                <a:spcPts val="0"/>
              </a:spcAft>
              <a:buClr>
                <a:srgbClr val="F5A64C"/>
              </a:buClr>
              <a:buSzPts val="2800"/>
              <a:buFont typeface="Arial"/>
              <a:buChar char="•"/>
            </a:pPr>
            <a:r>
              <a:rPr lang="es-MX"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Permite contenidos con texto, imagen o animación. </a:t>
            </a:r>
            <a:endParaRPr/>
          </a:p>
          <a:p>
            <a:pPr indent="-228600" lvl="0" marL="228600" marR="0" rtl="0" algn="l">
              <a:lnSpc>
                <a:spcPct val="132142"/>
              </a:lnSpc>
              <a:spcBef>
                <a:spcPts val="1000"/>
              </a:spcBef>
              <a:spcAft>
                <a:spcPts val="0"/>
              </a:spcAft>
              <a:buClr>
                <a:srgbClr val="F5A64C"/>
              </a:buClr>
              <a:buSzPts val="2800"/>
              <a:buFont typeface="Arial"/>
              <a:buChar char="•"/>
            </a:pPr>
            <a:r>
              <a:rPr lang="es-MX"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Pueden ser enviados de forma gratuita o paga a través de las diferentes plataformas.</a:t>
            </a:r>
            <a:endParaRPr/>
          </a:p>
          <a:p>
            <a:pPr indent="0" lvl="0" marL="0" marR="0" rtl="0" algn="l">
              <a:lnSpc>
                <a:spcPct val="132142"/>
              </a:lnSpc>
              <a:spcBef>
                <a:spcPts val="1000"/>
              </a:spcBef>
              <a:spcAft>
                <a:spcPts val="0"/>
              </a:spcAft>
              <a:buClr>
                <a:srgbClr val="75C6C4"/>
              </a:buClr>
              <a:buSzPts val="2800"/>
              <a:buFont typeface="Arial"/>
              <a:buNone/>
            </a:pPr>
            <a:r>
              <a:t/>
            </a:r>
            <a:endParaRPr b="1" sz="2800" u="sng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7" name="Google Shape;507;p19"/>
          <p:cNvSpPr/>
          <p:nvPr/>
        </p:nvSpPr>
        <p:spPr>
          <a:xfrm>
            <a:off x="11266713" y="6061017"/>
            <a:ext cx="840446" cy="796983"/>
          </a:xfrm>
          <a:prstGeom prst="rect">
            <a:avLst/>
          </a:prstGeom>
          <a:solidFill>
            <a:srgbClr val="6642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6178B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grafiti&#10;&#10;Descripción generada automáticamente" id="99" name="Google Shape;99;p2"/>
          <p:cNvPicPr preferRelativeResize="0"/>
          <p:nvPr/>
        </p:nvPicPr>
        <p:blipFill rotWithShape="1">
          <a:blip r:embed="rId3">
            <a:alphaModFix amt="14000"/>
          </a:blip>
          <a:srcRect b="0" l="0" r="0" t="0"/>
          <a:stretch/>
        </p:blipFill>
        <p:spPr>
          <a:xfrm>
            <a:off x="6096000" y="0"/>
            <a:ext cx="6096000" cy="91349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señal&#10;&#10;Descripción generada automáticamente" id="100" name="Google Shape;10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819" y="352096"/>
            <a:ext cx="6163638" cy="6153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6476658" y="1902368"/>
            <a:ext cx="5578708" cy="29277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1143000" lvl="0" marL="1143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78B6"/>
              </a:buClr>
              <a:buSzPts val="6000"/>
              <a:buFont typeface="Calibri"/>
              <a:buAutoNum type="arabicPeriod"/>
            </a:pPr>
            <a:r>
              <a:rPr b="0" i="0" lang="es-MX" sz="6000" u="none" cap="none" strike="noStrike">
                <a:solidFill>
                  <a:srgbClr val="6178B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Estrategia:</a:t>
            </a:r>
            <a:br>
              <a:rPr b="0" i="0" lang="es-MX" sz="6000" u="none" cap="none" strike="noStrike">
                <a:solidFill>
                  <a:srgbClr val="6178B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r>
              <a:rPr b="0" i="0" lang="es-MX" sz="6000" u="none" cap="none" strike="noStrike">
                <a:solidFill>
                  <a:srgbClr val="6178B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Familias Buena Onda</a:t>
            </a:r>
            <a:endParaRPr/>
          </a:p>
        </p:txBody>
      </p:sp>
      <p:pic>
        <p:nvPicPr>
          <p:cNvPr descr="Imagen que contiene tarjeta de presentación&#10;&#10;Descripción generada automáticamente" id="102" name="Google Shape;10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8210" y="5766860"/>
            <a:ext cx="1699300" cy="162522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11266713" y="6061017"/>
            <a:ext cx="840446" cy="796983"/>
          </a:xfrm>
          <a:prstGeom prst="rect">
            <a:avLst/>
          </a:prstGeom>
          <a:solidFill>
            <a:srgbClr val="6178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20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0" y="5792804"/>
            <a:ext cx="12192000" cy="1368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78210" y="5766860"/>
            <a:ext cx="1699299" cy="162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7331" y="2894612"/>
            <a:ext cx="2340088" cy="26561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15" name="Google Shape;515;p20"/>
          <p:cNvSpPr txBox="1"/>
          <p:nvPr/>
        </p:nvSpPr>
        <p:spPr>
          <a:xfrm>
            <a:off x="4029687" y="2267626"/>
            <a:ext cx="7657249" cy="3391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4166"/>
              </a:lnSpc>
              <a:spcBef>
                <a:spcPts val="0"/>
              </a:spcBef>
              <a:spcAft>
                <a:spcPts val="0"/>
              </a:spcAft>
              <a:buClr>
                <a:srgbClr val="75C6C4"/>
              </a:buClr>
              <a:buSzPts val="2400"/>
              <a:buFont typeface="Arial"/>
              <a:buNone/>
            </a:pPr>
            <a:r>
              <a:rPr b="1" lang="es-MX" sz="2400" u="sng">
                <a:solidFill>
                  <a:srgbClr val="F5A64C"/>
                </a:solidFill>
                <a:latin typeface="Lato"/>
                <a:ea typeface="Lato"/>
                <a:cs typeface="Lato"/>
                <a:sym typeface="Lato"/>
              </a:rPr>
              <a:t>Contenidos de texto (180)</a:t>
            </a:r>
            <a:endParaRPr b="1" sz="2400" u="sng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l">
              <a:lnSpc>
                <a:spcPct val="154166"/>
              </a:lnSpc>
              <a:spcBef>
                <a:spcPts val="400"/>
              </a:spcBef>
              <a:spcAft>
                <a:spcPts val="0"/>
              </a:spcAft>
              <a:buClr>
                <a:srgbClr val="F5A64C"/>
              </a:buClr>
              <a:buSzPts val="2400"/>
              <a:buFont typeface="Arial"/>
              <a:buChar char="•"/>
            </a:pPr>
            <a:r>
              <a:rPr lang="es-MX" sz="24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Disponibles para teléfonos móviles incluso sin acceso a internet. </a:t>
            </a:r>
            <a:endParaRPr/>
          </a:p>
          <a:p>
            <a:pPr indent="-228600" lvl="0" marL="228600" marR="0" rtl="0" algn="l">
              <a:lnSpc>
                <a:spcPct val="154166"/>
              </a:lnSpc>
              <a:spcBef>
                <a:spcPts val="400"/>
              </a:spcBef>
              <a:spcAft>
                <a:spcPts val="0"/>
              </a:spcAft>
              <a:buClr>
                <a:srgbClr val="F5A64C"/>
              </a:buClr>
              <a:buSzPts val="2400"/>
              <a:buFont typeface="Arial"/>
              <a:buChar char="•"/>
            </a:pPr>
            <a:r>
              <a:rPr lang="es-MX" sz="24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Permite mensajes con un límite de caracteres. </a:t>
            </a:r>
            <a:endParaRPr/>
          </a:p>
          <a:p>
            <a:pPr indent="-228600" lvl="0" marL="228600" marR="0" rtl="0" algn="l">
              <a:lnSpc>
                <a:spcPct val="154166"/>
              </a:lnSpc>
              <a:spcBef>
                <a:spcPts val="400"/>
              </a:spcBef>
              <a:spcAft>
                <a:spcPts val="0"/>
              </a:spcAft>
              <a:buClr>
                <a:srgbClr val="F5A64C"/>
              </a:buClr>
              <a:buSzPts val="2400"/>
              <a:buFont typeface="Arial"/>
              <a:buChar char="•"/>
            </a:pPr>
            <a:r>
              <a:rPr lang="es-MX" sz="24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Por lo general los operadores de telefonía cobran por cada mensaje enviado.</a:t>
            </a:r>
            <a:endParaRPr/>
          </a:p>
          <a:p>
            <a:pPr indent="-228600" lvl="0" marL="228600" marR="0" rtl="0" algn="l">
              <a:lnSpc>
                <a:spcPct val="154166"/>
              </a:lnSpc>
              <a:spcBef>
                <a:spcPts val="400"/>
              </a:spcBef>
              <a:spcAft>
                <a:spcPts val="0"/>
              </a:spcAft>
              <a:buClr>
                <a:srgbClr val="F5A64C"/>
              </a:buClr>
              <a:buSzPts val="2400"/>
              <a:buFont typeface="Arial"/>
              <a:buChar char="•"/>
            </a:pPr>
            <a:r>
              <a:rPr lang="es-MX" sz="24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Pueden ser transmitidos en emisoras y radios comunitarias</a:t>
            </a:r>
            <a:endParaRPr sz="240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6" name="Google Shape;516;p20"/>
          <p:cNvSpPr/>
          <p:nvPr/>
        </p:nvSpPr>
        <p:spPr>
          <a:xfrm>
            <a:off x="11266713" y="6061017"/>
            <a:ext cx="840446" cy="796983"/>
          </a:xfrm>
          <a:prstGeom prst="rect">
            <a:avLst/>
          </a:prstGeom>
          <a:solidFill>
            <a:srgbClr val="6642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20"/>
          <p:cNvSpPr txBox="1"/>
          <p:nvPr/>
        </p:nvSpPr>
        <p:spPr>
          <a:xfrm>
            <a:off x="232907" y="383603"/>
            <a:ext cx="11494952" cy="1526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27F"/>
              </a:buClr>
              <a:buSzPts val="6000"/>
              <a:buFont typeface="Shadows Into Light"/>
              <a:buNone/>
            </a:pPr>
            <a:r>
              <a:rPr lang="es-MX" sz="6000">
                <a:solidFill>
                  <a:srgbClr val="66427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¿Qué tipo de contenidos se incluye en la estrategia?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1"/>
          <p:cNvSpPr txBox="1"/>
          <p:nvPr/>
        </p:nvSpPr>
        <p:spPr>
          <a:xfrm>
            <a:off x="302011" y="62999"/>
            <a:ext cx="9017836" cy="1009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27F"/>
              </a:buClr>
              <a:buSzPts val="6000"/>
              <a:buFont typeface="Shadows Into Light"/>
              <a:buNone/>
            </a:pPr>
            <a:r>
              <a:rPr lang="es-MX" sz="6000">
                <a:solidFill>
                  <a:srgbClr val="66427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Canales de difusión</a:t>
            </a:r>
            <a:endParaRPr/>
          </a:p>
        </p:txBody>
      </p:sp>
      <p:sp>
        <p:nvSpPr>
          <p:cNvPr id="523" name="Google Shape;523;p21"/>
          <p:cNvSpPr/>
          <p:nvPr/>
        </p:nvSpPr>
        <p:spPr>
          <a:xfrm>
            <a:off x="395037" y="938719"/>
            <a:ext cx="6789534" cy="108000"/>
          </a:xfrm>
          <a:prstGeom prst="rect">
            <a:avLst/>
          </a:prstGeom>
          <a:solidFill>
            <a:srgbClr val="F5A6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4" name="Google Shape;524;p21"/>
          <p:cNvPicPr preferRelativeResize="0"/>
          <p:nvPr/>
        </p:nvPicPr>
        <p:blipFill rotWithShape="1">
          <a:blip r:embed="rId3">
            <a:alphaModFix amt="27000"/>
          </a:blip>
          <a:srcRect b="0" l="0" r="0" t="0"/>
          <a:stretch/>
        </p:blipFill>
        <p:spPr>
          <a:xfrm>
            <a:off x="0" y="5792804"/>
            <a:ext cx="12192000" cy="1368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78210" y="5766860"/>
            <a:ext cx="1699299" cy="1625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reloj&#10;&#10;Descripción generada automáticamente" id="526" name="Google Shape;526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3853" y="2433051"/>
            <a:ext cx="2127834" cy="2541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dibujo&#10;&#10;Descripción generada automáticamente" id="527" name="Google Shape;527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11687" y="2846690"/>
            <a:ext cx="1708106" cy="215369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21"/>
          <p:cNvSpPr txBox="1"/>
          <p:nvPr/>
        </p:nvSpPr>
        <p:spPr>
          <a:xfrm>
            <a:off x="260573" y="2560290"/>
            <a:ext cx="3987343" cy="5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7030A0"/>
                </a:solidFill>
                <a:latin typeface="Lato"/>
                <a:ea typeface="Lato"/>
                <a:cs typeface="Lato"/>
                <a:sym typeface="Lato"/>
              </a:rPr>
              <a:t>Contenidos de imagen</a:t>
            </a:r>
            <a:endParaRPr/>
          </a:p>
        </p:txBody>
      </p:sp>
      <p:sp>
        <p:nvSpPr>
          <p:cNvPr id="529" name="Google Shape;529;p21"/>
          <p:cNvSpPr txBox="1"/>
          <p:nvPr/>
        </p:nvSpPr>
        <p:spPr>
          <a:xfrm>
            <a:off x="302011" y="3133090"/>
            <a:ext cx="3987343" cy="174911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Redes sociales Facebook, Instagram, Twitter y WhatsApp</a:t>
            </a:r>
            <a:endParaRPr/>
          </a:p>
        </p:txBody>
      </p:sp>
      <p:sp>
        <p:nvSpPr>
          <p:cNvPr id="530" name="Google Shape;530;p21"/>
          <p:cNvSpPr txBox="1"/>
          <p:nvPr/>
        </p:nvSpPr>
        <p:spPr>
          <a:xfrm>
            <a:off x="8341954" y="2560290"/>
            <a:ext cx="3512099" cy="5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F5A64C"/>
                </a:solidFill>
                <a:latin typeface="Lato"/>
                <a:ea typeface="Lato"/>
                <a:cs typeface="Lato"/>
                <a:sym typeface="Lato"/>
              </a:rPr>
              <a:t>Contenidos de texto</a:t>
            </a:r>
            <a:endParaRPr/>
          </a:p>
        </p:txBody>
      </p:sp>
      <p:sp>
        <p:nvSpPr>
          <p:cNvPr id="531" name="Google Shape;531;p21"/>
          <p:cNvSpPr txBox="1"/>
          <p:nvPr/>
        </p:nvSpPr>
        <p:spPr>
          <a:xfrm>
            <a:off x="8306019" y="3133090"/>
            <a:ext cx="3583970" cy="650126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SMS Telefonía móvil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Mensajes WhatSapp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Radio/Emisoras</a:t>
            </a:r>
            <a:endParaRPr/>
          </a:p>
        </p:txBody>
      </p:sp>
      <p:sp>
        <p:nvSpPr>
          <p:cNvPr id="532" name="Google Shape;532;p21"/>
          <p:cNvSpPr/>
          <p:nvPr/>
        </p:nvSpPr>
        <p:spPr>
          <a:xfrm>
            <a:off x="11266713" y="6061017"/>
            <a:ext cx="840446" cy="796983"/>
          </a:xfrm>
          <a:prstGeom prst="rect">
            <a:avLst/>
          </a:prstGeom>
          <a:solidFill>
            <a:srgbClr val="6642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2"/>
          <p:cNvSpPr txBox="1"/>
          <p:nvPr/>
        </p:nvSpPr>
        <p:spPr>
          <a:xfrm>
            <a:off x="302011" y="62999"/>
            <a:ext cx="9017836" cy="1009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27F"/>
              </a:buClr>
              <a:buSzPts val="6000"/>
              <a:buFont typeface="Shadows Into Light"/>
              <a:buNone/>
            </a:pPr>
            <a:r>
              <a:rPr lang="es-MX" sz="6000">
                <a:solidFill>
                  <a:srgbClr val="66427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Mensajes de radio</a:t>
            </a:r>
            <a:endParaRPr/>
          </a:p>
        </p:txBody>
      </p:sp>
      <p:sp>
        <p:nvSpPr>
          <p:cNvPr id="538" name="Google Shape;538;p22"/>
          <p:cNvSpPr/>
          <p:nvPr/>
        </p:nvSpPr>
        <p:spPr>
          <a:xfrm>
            <a:off x="395037" y="938719"/>
            <a:ext cx="6212592" cy="108000"/>
          </a:xfrm>
          <a:prstGeom prst="rect">
            <a:avLst/>
          </a:prstGeom>
          <a:solidFill>
            <a:srgbClr val="F5A6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9" name="Google Shape;53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8210" y="5766860"/>
            <a:ext cx="1699299" cy="1625227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22"/>
          <p:cNvSpPr/>
          <p:nvPr/>
        </p:nvSpPr>
        <p:spPr>
          <a:xfrm>
            <a:off x="3072561" y="3603173"/>
            <a:ext cx="3072560" cy="19826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2F2F3"/>
          </a:solidFill>
          <a:ln cap="flat" cmpd="sng" w="76200">
            <a:solidFill>
              <a:srgbClr val="F5A64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300">
                <a:solidFill>
                  <a:srgbClr val="66427F"/>
                </a:solidFill>
                <a:latin typeface="Lato"/>
                <a:ea typeface="Lato"/>
                <a:cs typeface="Lato"/>
                <a:sym typeface="Lato"/>
              </a:rPr>
              <a:t>Lorem Ipsum</a:t>
            </a:r>
            <a:r>
              <a:rPr b="0" i="0" lang="es-MX" sz="2300">
                <a:solidFill>
                  <a:srgbClr val="66427F"/>
                </a:solidFill>
                <a:latin typeface="Lato"/>
                <a:ea typeface="Lato"/>
                <a:cs typeface="Lato"/>
                <a:sym typeface="Lato"/>
              </a:rPr>
              <a:t> is simply dummy text of the printing and typesetting industry.</a:t>
            </a:r>
            <a:endParaRPr sz="2300">
              <a:solidFill>
                <a:srgbClr val="66427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1" name="Google Shape;541;p22"/>
          <p:cNvSpPr/>
          <p:nvPr/>
        </p:nvSpPr>
        <p:spPr>
          <a:xfrm>
            <a:off x="6030684" y="1370198"/>
            <a:ext cx="3072560" cy="19826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2F2F3"/>
          </a:solidFill>
          <a:ln cap="flat" cmpd="sng" w="76200">
            <a:solidFill>
              <a:srgbClr val="F5A64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300">
                <a:solidFill>
                  <a:srgbClr val="66427F"/>
                </a:solidFill>
                <a:latin typeface="Lato"/>
                <a:ea typeface="Lato"/>
                <a:cs typeface="Lato"/>
                <a:sym typeface="Lato"/>
              </a:rPr>
              <a:t>Lorem Ipsum</a:t>
            </a:r>
            <a:r>
              <a:rPr b="0" i="0" lang="es-MX" sz="2300">
                <a:solidFill>
                  <a:srgbClr val="66427F"/>
                </a:solidFill>
                <a:latin typeface="Lato"/>
                <a:ea typeface="Lato"/>
                <a:cs typeface="Lato"/>
                <a:sym typeface="Lato"/>
              </a:rPr>
              <a:t> is simply dummy text of the printing and typesetting industry.</a:t>
            </a:r>
            <a:endParaRPr sz="2300">
              <a:solidFill>
                <a:srgbClr val="66427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2" name="Google Shape;542;p22"/>
          <p:cNvSpPr/>
          <p:nvPr/>
        </p:nvSpPr>
        <p:spPr>
          <a:xfrm>
            <a:off x="8719456" y="3646717"/>
            <a:ext cx="3072560" cy="19826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2F2F3"/>
          </a:solidFill>
          <a:ln cap="flat" cmpd="sng" w="76200">
            <a:solidFill>
              <a:srgbClr val="F5A64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300">
                <a:solidFill>
                  <a:srgbClr val="66427F"/>
                </a:solidFill>
                <a:latin typeface="Lato"/>
                <a:ea typeface="Lato"/>
                <a:cs typeface="Lato"/>
                <a:sym typeface="Lato"/>
              </a:rPr>
              <a:t>Lorem Ipsum</a:t>
            </a:r>
            <a:r>
              <a:rPr b="0" i="0" lang="es-MX" sz="2300">
                <a:solidFill>
                  <a:srgbClr val="66427F"/>
                </a:solidFill>
                <a:latin typeface="Lato"/>
                <a:ea typeface="Lato"/>
                <a:cs typeface="Lato"/>
                <a:sym typeface="Lato"/>
              </a:rPr>
              <a:t> is simply dummy text of the printing and typesetting industry.</a:t>
            </a:r>
            <a:endParaRPr sz="2300">
              <a:solidFill>
                <a:srgbClr val="66427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Imagen que contiene reloj, guitarra&#10;&#10;Descripción generada automáticamente" id="543" name="Google Shape;54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-1" y="3508421"/>
            <a:ext cx="3341914" cy="3349579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22"/>
          <p:cNvSpPr/>
          <p:nvPr/>
        </p:nvSpPr>
        <p:spPr>
          <a:xfrm>
            <a:off x="11266713" y="6061017"/>
            <a:ext cx="840446" cy="796983"/>
          </a:xfrm>
          <a:prstGeom prst="rect">
            <a:avLst/>
          </a:prstGeom>
          <a:solidFill>
            <a:srgbClr val="6642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3"/>
          <p:cNvSpPr txBox="1"/>
          <p:nvPr/>
        </p:nvSpPr>
        <p:spPr>
          <a:xfrm>
            <a:off x="302011" y="62999"/>
            <a:ext cx="9017836" cy="1009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27F"/>
              </a:buClr>
              <a:buSzPts val="6000"/>
              <a:buFont typeface="Shadows Into Light"/>
              <a:buNone/>
            </a:pPr>
            <a:r>
              <a:rPr lang="es-MX" sz="6000">
                <a:solidFill>
                  <a:srgbClr val="66427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Mensajes redes sociales</a:t>
            </a:r>
            <a:endParaRPr/>
          </a:p>
        </p:txBody>
      </p:sp>
      <p:sp>
        <p:nvSpPr>
          <p:cNvPr id="550" name="Google Shape;550;p23"/>
          <p:cNvSpPr/>
          <p:nvPr/>
        </p:nvSpPr>
        <p:spPr>
          <a:xfrm>
            <a:off x="395036" y="938718"/>
            <a:ext cx="8433277" cy="108000"/>
          </a:xfrm>
          <a:prstGeom prst="rect">
            <a:avLst/>
          </a:prstGeom>
          <a:solidFill>
            <a:srgbClr val="F5A6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1" name="Google Shape;551;p23"/>
          <p:cNvPicPr preferRelativeResize="0"/>
          <p:nvPr/>
        </p:nvPicPr>
        <p:blipFill rotWithShape="1">
          <a:blip r:embed="rId3">
            <a:alphaModFix amt="27000"/>
          </a:blip>
          <a:srcRect b="0" l="0" r="0" t="0"/>
          <a:stretch/>
        </p:blipFill>
        <p:spPr>
          <a:xfrm>
            <a:off x="0" y="5792804"/>
            <a:ext cx="12192000" cy="1368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78210" y="5766860"/>
            <a:ext cx="1699299" cy="162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9058" y="2200341"/>
            <a:ext cx="4978221" cy="5834003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554" name="Google Shape;55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94949" y="2174375"/>
            <a:ext cx="4978221" cy="5834003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5" name="Google Shape;555;p23"/>
          <p:cNvSpPr/>
          <p:nvPr/>
        </p:nvSpPr>
        <p:spPr>
          <a:xfrm>
            <a:off x="11266713" y="6061017"/>
            <a:ext cx="840446" cy="796983"/>
          </a:xfrm>
          <a:prstGeom prst="rect">
            <a:avLst/>
          </a:prstGeom>
          <a:solidFill>
            <a:srgbClr val="6642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6" name="Google Shape;556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33332" y="3334318"/>
            <a:ext cx="2529671" cy="251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19225" y="3334382"/>
            <a:ext cx="2529669" cy="1248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19225" y="4623325"/>
            <a:ext cx="1231504" cy="124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860903" y="4639181"/>
            <a:ext cx="1183531" cy="1162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dibujo&#10;&#10;Descripción generada automáticamente" id="564" name="Google Shape;56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5526" y="1291239"/>
            <a:ext cx="3785473" cy="7127484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24"/>
          <p:cNvSpPr txBox="1"/>
          <p:nvPr/>
        </p:nvSpPr>
        <p:spPr>
          <a:xfrm>
            <a:off x="302011" y="62999"/>
            <a:ext cx="9017836" cy="1009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27F"/>
              </a:buClr>
              <a:buSzPts val="6000"/>
              <a:buFont typeface="Shadows Into Light"/>
              <a:buNone/>
            </a:pPr>
            <a:r>
              <a:rPr lang="es-MX" sz="6000">
                <a:solidFill>
                  <a:srgbClr val="66427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Mensajes de texto SMS</a:t>
            </a:r>
            <a:endParaRPr/>
          </a:p>
        </p:txBody>
      </p:sp>
      <p:sp>
        <p:nvSpPr>
          <p:cNvPr id="566" name="Google Shape;566;p24"/>
          <p:cNvSpPr/>
          <p:nvPr/>
        </p:nvSpPr>
        <p:spPr>
          <a:xfrm>
            <a:off x="395037" y="938718"/>
            <a:ext cx="7910764" cy="108000"/>
          </a:xfrm>
          <a:prstGeom prst="rect">
            <a:avLst/>
          </a:prstGeom>
          <a:solidFill>
            <a:srgbClr val="F5A6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7" name="Google Shape;567;p24"/>
          <p:cNvPicPr preferRelativeResize="0"/>
          <p:nvPr/>
        </p:nvPicPr>
        <p:blipFill rotWithShape="1">
          <a:blip r:embed="rId4">
            <a:alphaModFix amt="27000"/>
          </a:blip>
          <a:srcRect b="0" l="0" r="0" t="0"/>
          <a:stretch/>
        </p:blipFill>
        <p:spPr>
          <a:xfrm>
            <a:off x="0" y="5792804"/>
            <a:ext cx="12192000" cy="1368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8210" y="5766860"/>
            <a:ext cx="1699299" cy="1625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9" name="Google Shape;569;p24"/>
          <p:cNvGrpSpPr/>
          <p:nvPr/>
        </p:nvGrpSpPr>
        <p:grpSpPr>
          <a:xfrm>
            <a:off x="1696798" y="1439610"/>
            <a:ext cx="3588089" cy="2186953"/>
            <a:chOff x="6182704" y="3418209"/>
            <a:chExt cx="4246194" cy="2501073"/>
          </a:xfrm>
        </p:grpSpPr>
        <p:pic>
          <p:nvPicPr>
            <p:cNvPr descr="Imagen que contiene dibujo&#10;&#10;Descripción generada automáticamente" id="570" name="Google Shape;570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82704" y="3418209"/>
              <a:ext cx="4246194" cy="2501073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  <p:sp>
          <p:nvSpPr>
            <p:cNvPr id="571" name="Google Shape;571;p24"/>
            <p:cNvSpPr/>
            <p:nvPr/>
          </p:nvSpPr>
          <p:spPr>
            <a:xfrm>
              <a:off x="7565571" y="3751274"/>
              <a:ext cx="2634343" cy="1368393"/>
            </a:xfrm>
            <a:prstGeom prst="rect">
              <a:avLst/>
            </a:prstGeom>
            <a:solidFill>
              <a:srgbClr val="4385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24"/>
            <p:cNvSpPr txBox="1"/>
            <p:nvPr/>
          </p:nvSpPr>
          <p:spPr>
            <a:xfrm>
              <a:off x="7284200" y="3533908"/>
              <a:ext cx="2915713" cy="1099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MX" sz="2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Información</a:t>
              </a:r>
              <a:endParaRPr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24"/>
          <p:cNvGrpSpPr/>
          <p:nvPr/>
        </p:nvGrpSpPr>
        <p:grpSpPr>
          <a:xfrm flipH="1">
            <a:off x="6909208" y="1745508"/>
            <a:ext cx="4030029" cy="2514859"/>
            <a:chOff x="1395029" y="1699704"/>
            <a:chExt cx="4320736" cy="2501072"/>
          </a:xfrm>
        </p:grpSpPr>
        <p:pic>
          <p:nvPicPr>
            <p:cNvPr descr="Imagen que contiene dibujo, señal&#10;&#10;Descripción generada automáticamente" id="574" name="Google Shape;574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flipH="1">
              <a:off x="1395029" y="1699704"/>
              <a:ext cx="4320736" cy="2501072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  <p:sp>
          <p:nvSpPr>
            <p:cNvPr id="575" name="Google Shape;575;p24"/>
            <p:cNvSpPr/>
            <p:nvPr/>
          </p:nvSpPr>
          <p:spPr>
            <a:xfrm>
              <a:off x="1654628" y="2027725"/>
              <a:ext cx="2656114" cy="1687426"/>
            </a:xfrm>
            <a:prstGeom prst="rect">
              <a:avLst/>
            </a:prstGeom>
            <a:solidFill>
              <a:srgbClr val="6642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24"/>
            <p:cNvSpPr txBox="1"/>
            <p:nvPr/>
          </p:nvSpPr>
          <p:spPr>
            <a:xfrm>
              <a:off x="1524829" y="1699704"/>
              <a:ext cx="2915713" cy="11353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MX" sz="2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Consejo</a:t>
              </a:r>
              <a:endParaRPr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24"/>
          <p:cNvGrpSpPr/>
          <p:nvPr/>
        </p:nvGrpSpPr>
        <p:grpSpPr>
          <a:xfrm flipH="1">
            <a:off x="4384032" y="4377597"/>
            <a:ext cx="3423936" cy="2393304"/>
            <a:chOff x="6182704" y="3418209"/>
            <a:chExt cx="4246194" cy="2501073"/>
          </a:xfrm>
        </p:grpSpPr>
        <p:pic>
          <p:nvPicPr>
            <p:cNvPr descr="Imagen que contiene dibujo&#10;&#10;Descripción generada automáticamente" id="578" name="Google Shape;578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82704" y="3418209"/>
              <a:ext cx="4246194" cy="2501073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  <p:sp>
          <p:nvSpPr>
            <p:cNvPr id="579" name="Google Shape;579;p24"/>
            <p:cNvSpPr/>
            <p:nvPr/>
          </p:nvSpPr>
          <p:spPr>
            <a:xfrm>
              <a:off x="7565571" y="3751274"/>
              <a:ext cx="2634343" cy="1368393"/>
            </a:xfrm>
            <a:prstGeom prst="rect">
              <a:avLst/>
            </a:prstGeom>
            <a:solidFill>
              <a:srgbClr val="4385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24"/>
            <p:cNvSpPr txBox="1"/>
            <p:nvPr/>
          </p:nvSpPr>
          <p:spPr>
            <a:xfrm>
              <a:off x="7284201" y="3470487"/>
              <a:ext cx="2915713" cy="1099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MX" sz="2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Motivación</a:t>
              </a:r>
              <a:endParaRPr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1" name="Google Shape;581;p24"/>
          <p:cNvSpPr/>
          <p:nvPr/>
        </p:nvSpPr>
        <p:spPr>
          <a:xfrm>
            <a:off x="11266713" y="6061017"/>
            <a:ext cx="840446" cy="796983"/>
          </a:xfrm>
          <a:prstGeom prst="rect">
            <a:avLst/>
          </a:prstGeom>
          <a:solidFill>
            <a:srgbClr val="6642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4"/>
          <p:cNvSpPr txBox="1"/>
          <p:nvPr/>
        </p:nvSpPr>
        <p:spPr>
          <a:xfrm>
            <a:off x="2519119" y="1955351"/>
            <a:ext cx="2572272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Conservar la distancia física entre personas contribuye a detener la propagación del COVID-19 y es una manera de cuidarnos en familia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24"/>
          <p:cNvSpPr/>
          <p:nvPr/>
        </p:nvSpPr>
        <p:spPr>
          <a:xfrm>
            <a:off x="8342421" y="2268292"/>
            <a:ext cx="241521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la calle o en el transporte público, cuidémonos manteniendo una distancia de dos metros de los demás, inventemos un saludo cordial, pero sin contacto físico</a:t>
            </a:r>
            <a:endParaRPr/>
          </a:p>
        </p:txBody>
      </p:sp>
      <p:sp>
        <p:nvSpPr>
          <p:cNvPr id="584" name="Google Shape;584;p24"/>
          <p:cNvSpPr/>
          <p:nvPr/>
        </p:nvSpPr>
        <p:spPr>
          <a:xfrm>
            <a:off x="4464827" y="4813552"/>
            <a:ext cx="2558789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familia aprendemos a cuidarnos y estamos atentos a guardar la distancia física y compartimos nuevas formas para relacionarnos con maestros y compañeros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5"/>
          <p:cNvSpPr/>
          <p:nvPr/>
        </p:nvSpPr>
        <p:spPr>
          <a:xfrm>
            <a:off x="0" y="0"/>
            <a:ext cx="4235669" cy="6858000"/>
          </a:xfrm>
          <a:prstGeom prst="rect">
            <a:avLst/>
          </a:prstGeom>
          <a:solidFill>
            <a:srgbClr val="B7CF6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grafiti&#10;&#10;Descripción generada automáticamente" id="590" name="Google Shape;590;p25"/>
          <p:cNvPicPr preferRelativeResize="0"/>
          <p:nvPr/>
        </p:nvPicPr>
        <p:blipFill rotWithShape="1">
          <a:blip r:embed="rId3">
            <a:alphaModFix amt="14000"/>
          </a:blip>
          <a:srcRect b="0" l="0" r="0" t="0"/>
          <a:stretch/>
        </p:blipFill>
        <p:spPr>
          <a:xfrm>
            <a:off x="4235668" y="-3229155"/>
            <a:ext cx="7956331" cy="11922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6" y="1271751"/>
            <a:ext cx="4307724" cy="4314497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25"/>
          <p:cNvSpPr txBox="1"/>
          <p:nvPr/>
        </p:nvSpPr>
        <p:spPr>
          <a:xfrm>
            <a:off x="4642753" y="1610607"/>
            <a:ext cx="7317258" cy="41127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1143000" lvl="0" marL="1143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CF62"/>
              </a:buClr>
              <a:buSzPts val="6000"/>
              <a:buFont typeface="Calibri"/>
              <a:buAutoNum type="arabicPeriod" startAt="4"/>
            </a:pPr>
            <a:r>
              <a:rPr lang="es-MX" sz="6000">
                <a:solidFill>
                  <a:srgbClr val="B7CF62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¿Cómo usar los contenidos de la Estrategia Familias Buena Onda?</a:t>
            </a:r>
            <a:endParaRPr/>
          </a:p>
        </p:txBody>
      </p:sp>
      <p:pic>
        <p:nvPicPr>
          <p:cNvPr id="593" name="Google Shape;59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8210" y="5766860"/>
            <a:ext cx="1699299" cy="1625226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25"/>
          <p:cNvSpPr/>
          <p:nvPr/>
        </p:nvSpPr>
        <p:spPr>
          <a:xfrm>
            <a:off x="11266713" y="6061017"/>
            <a:ext cx="840446" cy="796983"/>
          </a:xfrm>
          <a:prstGeom prst="rect">
            <a:avLst/>
          </a:prstGeom>
          <a:solidFill>
            <a:srgbClr val="A6C2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26"/>
          <p:cNvPicPr preferRelativeResize="0"/>
          <p:nvPr/>
        </p:nvPicPr>
        <p:blipFill rotWithShape="1">
          <a:blip r:embed="rId3">
            <a:alphaModFix/>
          </a:blip>
          <a:srcRect b="63333" l="77286" r="0" t="0"/>
          <a:stretch/>
        </p:blipFill>
        <p:spPr>
          <a:xfrm>
            <a:off x="9664911" y="-17679"/>
            <a:ext cx="2763724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26"/>
          <p:cNvSpPr txBox="1"/>
          <p:nvPr/>
        </p:nvSpPr>
        <p:spPr>
          <a:xfrm>
            <a:off x="0" y="117352"/>
            <a:ext cx="9941451" cy="1009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CF62"/>
              </a:buClr>
              <a:buSzPts val="6000"/>
              <a:buFont typeface="Shadows Into Light"/>
              <a:buNone/>
            </a:pPr>
            <a:r>
              <a:rPr lang="es-MX" sz="6000">
                <a:solidFill>
                  <a:srgbClr val="B7CF62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¿Cómo usar los contenidos?</a:t>
            </a:r>
            <a:endParaRPr/>
          </a:p>
        </p:txBody>
      </p:sp>
      <p:sp>
        <p:nvSpPr>
          <p:cNvPr id="601" name="Google Shape;601;p26"/>
          <p:cNvSpPr/>
          <p:nvPr/>
        </p:nvSpPr>
        <p:spPr>
          <a:xfrm>
            <a:off x="253519" y="1025807"/>
            <a:ext cx="9162620" cy="108000"/>
          </a:xfrm>
          <a:prstGeom prst="rect">
            <a:avLst/>
          </a:prstGeom>
          <a:solidFill>
            <a:srgbClr val="6642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ronómetro 33%" id="602" name="Google Shape;60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624" y="1710243"/>
            <a:ext cx="944830" cy="944830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26"/>
          <p:cNvSpPr txBox="1"/>
          <p:nvPr/>
        </p:nvSpPr>
        <p:spPr>
          <a:xfrm>
            <a:off x="1387454" y="1553515"/>
            <a:ext cx="9632271" cy="143493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Arial"/>
              <a:buChar char="•"/>
            </a:pPr>
            <a:r>
              <a:rPr lang="es-MX" sz="25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Todos los contenidos que componen la estrategia pueden usarse en el </a:t>
            </a:r>
            <a:r>
              <a:rPr b="1" lang="es-MX" sz="2500">
                <a:solidFill>
                  <a:srgbClr val="66427F"/>
                </a:solidFill>
                <a:latin typeface="Lato"/>
                <a:ea typeface="Lato"/>
                <a:cs typeface="Lato"/>
                <a:sym typeface="Lato"/>
              </a:rPr>
              <a:t>modo y tiempo</a:t>
            </a:r>
            <a:r>
              <a:rPr lang="es-MX" sz="2500">
                <a:solidFill>
                  <a:srgbClr val="66427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MX" sz="25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que se requieran de acuerdo a las necesidades o coyuntura particulares de cada territorio.</a:t>
            </a:r>
            <a:endParaRPr/>
          </a:p>
        </p:txBody>
      </p:sp>
      <p:sp>
        <p:nvSpPr>
          <p:cNvPr id="604" name="Google Shape;604;p26"/>
          <p:cNvSpPr txBox="1"/>
          <p:nvPr/>
        </p:nvSpPr>
        <p:spPr>
          <a:xfrm>
            <a:off x="1387454" y="3031007"/>
            <a:ext cx="10243458" cy="143493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66427F"/>
              </a:buClr>
              <a:buSzPts val="2500"/>
              <a:buFont typeface="Arial"/>
              <a:buChar char="•"/>
            </a:pPr>
            <a:r>
              <a:rPr lang="es-MX" sz="2500">
                <a:solidFill>
                  <a:srgbClr val="66427F"/>
                </a:solidFill>
                <a:latin typeface="Lato"/>
                <a:ea typeface="Lato"/>
                <a:cs typeface="Lato"/>
                <a:sym typeface="Lato"/>
              </a:rPr>
              <a:t>Los contenidos </a:t>
            </a:r>
            <a:r>
              <a:rPr b="1" lang="es-MX" sz="2500">
                <a:solidFill>
                  <a:srgbClr val="B7CF62"/>
                </a:solidFill>
                <a:latin typeface="Lato"/>
                <a:ea typeface="Lato"/>
                <a:cs typeface="Lato"/>
                <a:sym typeface="Lato"/>
              </a:rPr>
              <a:t>gráficos </a:t>
            </a:r>
            <a:r>
              <a:rPr lang="es-MX" sz="2500">
                <a:solidFill>
                  <a:srgbClr val="66427F"/>
                </a:solidFill>
                <a:latin typeface="Lato"/>
                <a:ea typeface="Lato"/>
                <a:cs typeface="Lato"/>
                <a:sym typeface="Lato"/>
              </a:rPr>
              <a:t>(redes sociales) pueden ser ajustados para incluir logos con el fin de sumar aliados y/o reforzar la identidad visual de los entes territoriales.</a:t>
            </a:r>
            <a:endParaRPr/>
          </a:p>
        </p:txBody>
      </p:sp>
      <p:sp>
        <p:nvSpPr>
          <p:cNvPr id="605" name="Google Shape;605;p26"/>
          <p:cNvSpPr txBox="1"/>
          <p:nvPr/>
        </p:nvSpPr>
        <p:spPr>
          <a:xfrm>
            <a:off x="1387454" y="4748326"/>
            <a:ext cx="9632271" cy="198091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Arial"/>
              <a:buChar char="•"/>
            </a:pPr>
            <a:r>
              <a:rPr lang="es-MX" sz="25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Todos los mensajes que componen la estrategia pueden ser distribuidos libremente a través de </a:t>
            </a:r>
            <a:r>
              <a:rPr b="1" lang="es-MX" sz="2500">
                <a:solidFill>
                  <a:srgbClr val="66427F"/>
                </a:solidFill>
                <a:latin typeface="Lato"/>
                <a:ea typeface="Lato"/>
                <a:cs typeface="Lato"/>
                <a:sym typeface="Lato"/>
              </a:rPr>
              <a:t>medios y espacios</a:t>
            </a:r>
            <a:r>
              <a:rPr lang="es-MX" sz="25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 de comunicación públicos y privados que puedan impactar a sus comunidades, colaboradores y públicos objetivo.</a:t>
            </a:r>
            <a:endParaRPr/>
          </a:p>
        </p:txBody>
      </p:sp>
      <p:pic>
        <p:nvPicPr>
          <p:cNvPr id="606" name="Google Shape;60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8210" y="5766860"/>
            <a:ext cx="1699299" cy="1625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dcast" id="607" name="Google Shape;60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3054" y="323150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upo de hombres" id="608" name="Google Shape;608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3054" y="514775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26"/>
          <p:cNvSpPr/>
          <p:nvPr/>
        </p:nvSpPr>
        <p:spPr>
          <a:xfrm>
            <a:off x="11266713" y="6061017"/>
            <a:ext cx="840446" cy="796983"/>
          </a:xfrm>
          <a:prstGeom prst="rect">
            <a:avLst/>
          </a:prstGeom>
          <a:solidFill>
            <a:srgbClr val="A6C2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7"/>
          <p:cNvSpPr txBox="1"/>
          <p:nvPr/>
        </p:nvSpPr>
        <p:spPr>
          <a:xfrm>
            <a:off x="160492" y="117429"/>
            <a:ext cx="9386275" cy="1009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CF62"/>
              </a:buClr>
              <a:buSzPts val="6000"/>
              <a:buFont typeface="Shadows Into Light"/>
              <a:buNone/>
            </a:pPr>
            <a:r>
              <a:rPr lang="es-MX" sz="6000">
                <a:solidFill>
                  <a:srgbClr val="B7CF62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Actividad en grupos</a:t>
            </a:r>
            <a:endParaRPr/>
          </a:p>
        </p:txBody>
      </p:sp>
      <p:sp>
        <p:nvSpPr>
          <p:cNvPr id="615" name="Google Shape;615;p27"/>
          <p:cNvSpPr/>
          <p:nvPr/>
        </p:nvSpPr>
        <p:spPr>
          <a:xfrm>
            <a:off x="253519" y="1025807"/>
            <a:ext cx="9162620" cy="108000"/>
          </a:xfrm>
          <a:prstGeom prst="rect">
            <a:avLst/>
          </a:prstGeom>
          <a:solidFill>
            <a:srgbClr val="6642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6" name="Google Shape;61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8210" y="5766860"/>
            <a:ext cx="1699299" cy="1625226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27"/>
          <p:cNvSpPr txBox="1"/>
          <p:nvPr/>
        </p:nvSpPr>
        <p:spPr>
          <a:xfrm>
            <a:off x="265841" y="1485569"/>
            <a:ext cx="3469841" cy="12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72BAE6"/>
              </a:buClr>
              <a:buSzPts val="2200"/>
              <a:buFont typeface="Arial"/>
              <a:buNone/>
            </a:pPr>
            <a:r>
              <a:rPr lang="es-MX" sz="2200">
                <a:solidFill>
                  <a:srgbClr val="66427F"/>
                </a:solidFill>
                <a:latin typeface="Lato"/>
                <a:ea typeface="Lato"/>
                <a:cs typeface="Lato"/>
                <a:sym typeface="Lato"/>
              </a:rPr>
              <a:t>A continuación, cada uno de ustedes será asignado a un grupo al azar.</a:t>
            </a:r>
            <a:endParaRPr/>
          </a:p>
        </p:txBody>
      </p:sp>
      <p:sp>
        <p:nvSpPr>
          <p:cNvPr id="618" name="Google Shape;618;p27"/>
          <p:cNvSpPr txBox="1"/>
          <p:nvPr/>
        </p:nvSpPr>
        <p:spPr>
          <a:xfrm>
            <a:off x="567243" y="5046744"/>
            <a:ext cx="4217224" cy="162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1818"/>
              </a:lnSpc>
              <a:spcBef>
                <a:spcPts val="0"/>
              </a:spcBef>
              <a:spcAft>
                <a:spcPts val="0"/>
              </a:spcAft>
              <a:buClr>
                <a:srgbClr val="72BAE6"/>
              </a:buClr>
              <a:buSzPts val="2200"/>
              <a:buFont typeface="Arial"/>
              <a:buNone/>
            </a:pPr>
            <a:r>
              <a:rPr lang="es-MX" sz="2200">
                <a:solidFill>
                  <a:srgbClr val="F5A64C"/>
                </a:solidFill>
                <a:latin typeface="Lato"/>
                <a:ea typeface="Lato"/>
                <a:cs typeface="Lato"/>
                <a:sym typeface="Lato"/>
              </a:rPr>
              <a:t>En el grupo se encontrarán con un moderador que facilitará la actividad de reconocimiento de la estrategia en territorios.</a:t>
            </a:r>
            <a:endParaRPr/>
          </a:p>
        </p:txBody>
      </p:sp>
      <p:sp>
        <p:nvSpPr>
          <p:cNvPr id="619" name="Google Shape;619;p27"/>
          <p:cNvSpPr txBox="1"/>
          <p:nvPr/>
        </p:nvSpPr>
        <p:spPr>
          <a:xfrm>
            <a:off x="7456362" y="1328227"/>
            <a:ext cx="4573699" cy="1842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1818"/>
              </a:lnSpc>
              <a:spcBef>
                <a:spcPts val="0"/>
              </a:spcBef>
              <a:spcAft>
                <a:spcPts val="0"/>
              </a:spcAft>
              <a:buClr>
                <a:srgbClr val="72BAE6"/>
              </a:buClr>
              <a:buSzPts val="2200"/>
              <a:buFont typeface="Arial"/>
              <a:buNone/>
            </a:pPr>
            <a:r>
              <a:rPr lang="es-MX" sz="2200">
                <a:solidFill>
                  <a:srgbClr val="72CAC7"/>
                </a:solidFill>
                <a:latin typeface="Lato"/>
                <a:ea typeface="Lato"/>
                <a:cs typeface="Lato"/>
                <a:sym typeface="Lato"/>
              </a:rPr>
              <a:t>Esta actividad tendrá una duración de 30 minutos, al final regresaremos a la sala general para retroalimentar los aprendizajes de los diferentes grupos en plenaria.</a:t>
            </a:r>
            <a:endParaRPr/>
          </a:p>
        </p:txBody>
      </p:sp>
      <p:grpSp>
        <p:nvGrpSpPr>
          <p:cNvPr id="620" name="Google Shape;620;p27"/>
          <p:cNvGrpSpPr/>
          <p:nvPr/>
        </p:nvGrpSpPr>
        <p:grpSpPr>
          <a:xfrm>
            <a:off x="1791534" y="2411791"/>
            <a:ext cx="2482209" cy="1836115"/>
            <a:chOff x="2175325" y="2304211"/>
            <a:chExt cx="2482209" cy="1836115"/>
          </a:xfrm>
        </p:grpSpPr>
        <p:grpSp>
          <p:nvGrpSpPr>
            <p:cNvPr id="621" name="Google Shape;621;p27"/>
            <p:cNvGrpSpPr/>
            <p:nvPr/>
          </p:nvGrpSpPr>
          <p:grpSpPr>
            <a:xfrm>
              <a:off x="2175325" y="2304211"/>
              <a:ext cx="2482209" cy="1836115"/>
              <a:chOff x="2175325" y="2304211"/>
              <a:chExt cx="2482209" cy="1836115"/>
            </a:xfrm>
          </p:grpSpPr>
          <p:pic>
            <p:nvPicPr>
              <p:cNvPr descr="Imagen que contiene dibujo&#10;&#10;Descripción generada automáticamente" id="622" name="Google Shape;622;p2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074427" y="2304211"/>
                <a:ext cx="1583107" cy="18361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Flecha lineal: curva en sentido contrario de las agujas del reloj" id="623" name="Google Shape;623;p2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 flipH="1" rot="-2923913">
                <a:off x="2333714" y="2736415"/>
                <a:ext cx="770346" cy="7703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24" name="Google Shape;624;p27"/>
            <p:cNvSpPr txBox="1"/>
            <p:nvPr/>
          </p:nvSpPr>
          <p:spPr>
            <a:xfrm>
              <a:off x="3514000" y="2484154"/>
              <a:ext cx="750526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5400">
                  <a:solidFill>
                    <a:srgbClr val="CEBADC"/>
                  </a:solidFill>
                  <a:latin typeface="Lato Black"/>
                  <a:ea typeface="Lato Black"/>
                  <a:cs typeface="Lato Black"/>
                  <a:sym typeface="Lato Black"/>
                </a:rPr>
                <a:t>1.</a:t>
              </a:r>
              <a:endParaRPr sz="5400">
                <a:solidFill>
                  <a:srgbClr val="CEBADC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grpSp>
        <p:nvGrpSpPr>
          <p:cNvPr id="625" name="Google Shape;625;p27"/>
          <p:cNvGrpSpPr/>
          <p:nvPr/>
        </p:nvGrpSpPr>
        <p:grpSpPr>
          <a:xfrm>
            <a:off x="3255985" y="3319090"/>
            <a:ext cx="2522189" cy="2010618"/>
            <a:chOff x="3639776" y="3211510"/>
            <a:chExt cx="2522189" cy="2010618"/>
          </a:xfrm>
        </p:grpSpPr>
        <p:grpSp>
          <p:nvGrpSpPr>
            <p:cNvPr id="626" name="Google Shape;626;p27"/>
            <p:cNvGrpSpPr/>
            <p:nvPr/>
          </p:nvGrpSpPr>
          <p:grpSpPr>
            <a:xfrm>
              <a:off x="3639776" y="3211510"/>
              <a:ext cx="2522189" cy="2010618"/>
              <a:chOff x="3639776" y="3211510"/>
              <a:chExt cx="2522189" cy="2010618"/>
            </a:xfrm>
          </p:grpSpPr>
          <p:pic>
            <p:nvPicPr>
              <p:cNvPr id="627" name="Google Shape;627;p2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4537594" y="3211510"/>
                <a:ext cx="1624371" cy="19166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Flecha lineal: curva en sentido contrario de las agujas del reloj" id="628" name="Google Shape;628;p27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 rot="-7200000">
                <a:off x="3780759" y="4310799"/>
                <a:ext cx="770346" cy="7703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29" name="Google Shape;629;p27"/>
            <p:cNvSpPr txBox="1"/>
            <p:nvPr/>
          </p:nvSpPr>
          <p:spPr>
            <a:xfrm>
              <a:off x="4979805" y="3981261"/>
              <a:ext cx="750526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5400">
                  <a:solidFill>
                    <a:srgbClr val="FAD1A4"/>
                  </a:solidFill>
                  <a:latin typeface="Lato Black"/>
                  <a:ea typeface="Lato Black"/>
                  <a:cs typeface="Lato Black"/>
                  <a:sym typeface="Lato Black"/>
                </a:rPr>
                <a:t>2.</a:t>
              </a:r>
              <a:endParaRPr sz="5400">
                <a:solidFill>
                  <a:srgbClr val="FAD1A4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grpSp>
        <p:nvGrpSpPr>
          <p:cNvPr id="630" name="Google Shape;630;p27"/>
          <p:cNvGrpSpPr/>
          <p:nvPr/>
        </p:nvGrpSpPr>
        <p:grpSpPr>
          <a:xfrm>
            <a:off x="5653492" y="1510768"/>
            <a:ext cx="1904362" cy="2769412"/>
            <a:chOff x="6037283" y="1403188"/>
            <a:chExt cx="1904362" cy="2769412"/>
          </a:xfrm>
        </p:grpSpPr>
        <p:grpSp>
          <p:nvGrpSpPr>
            <p:cNvPr id="631" name="Google Shape;631;p27"/>
            <p:cNvGrpSpPr/>
            <p:nvPr/>
          </p:nvGrpSpPr>
          <p:grpSpPr>
            <a:xfrm>
              <a:off x="6037283" y="1403188"/>
              <a:ext cx="1904362" cy="2769412"/>
              <a:chOff x="6037283" y="1403188"/>
              <a:chExt cx="1904362" cy="2769412"/>
            </a:xfrm>
          </p:grpSpPr>
          <p:pic>
            <p:nvPicPr>
              <p:cNvPr descr="Imagen que contiene reloj&#10;&#10;Descripción generada automáticamente" id="632" name="Google Shape;632;p27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6037283" y="2255988"/>
                <a:ext cx="1662392" cy="19166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Flecha lineal: curva en sentido contrario de las agujas del reloj" id="633" name="Google Shape;633;p27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 flipH="1" rot="1800000">
                <a:off x="7030316" y="1544171"/>
                <a:ext cx="770346" cy="7703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34" name="Google Shape;634;p27"/>
            <p:cNvSpPr txBox="1"/>
            <p:nvPr/>
          </p:nvSpPr>
          <p:spPr>
            <a:xfrm>
              <a:off x="6480326" y="2463834"/>
              <a:ext cx="750526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5400">
                  <a:solidFill>
                    <a:srgbClr val="40AAA7"/>
                  </a:solidFill>
                  <a:latin typeface="Lato Black"/>
                  <a:ea typeface="Lato Black"/>
                  <a:cs typeface="Lato Black"/>
                  <a:sym typeface="Lato Black"/>
                </a:rPr>
                <a:t>3.</a:t>
              </a:r>
              <a:endParaRPr sz="5400">
                <a:solidFill>
                  <a:srgbClr val="40AAA7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grpSp>
        <p:nvGrpSpPr>
          <p:cNvPr id="635" name="Google Shape;635;p27"/>
          <p:cNvGrpSpPr/>
          <p:nvPr/>
        </p:nvGrpSpPr>
        <p:grpSpPr>
          <a:xfrm>
            <a:off x="7147165" y="3307417"/>
            <a:ext cx="2409957" cy="2088120"/>
            <a:chOff x="7530956" y="3199837"/>
            <a:chExt cx="2409957" cy="2088120"/>
          </a:xfrm>
        </p:grpSpPr>
        <p:grpSp>
          <p:nvGrpSpPr>
            <p:cNvPr id="636" name="Google Shape;636;p27"/>
            <p:cNvGrpSpPr/>
            <p:nvPr/>
          </p:nvGrpSpPr>
          <p:grpSpPr>
            <a:xfrm>
              <a:off x="7530956" y="3199837"/>
              <a:ext cx="2409957" cy="2088120"/>
              <a:chOff x="7530956" y="3199837"/>
              <a:chExt cx="2409957" cy="2088120"/>
            </a:xfrm>
          </p:grpSpPr>
          <p:pic>
            <p:nvPicPr>
              <p:cNvPr descr="Imagen que contiene dibujo&#10;&#10;Descripción generada automáticamente" id="637" name="Google Shape;637;p27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7530956" y="3199837"/>
                <a:ext cx="1662392" cy="19614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Flecha lineal: curva en sentido contrario de las agujas del reloj" id="638" name="Google Shape;638;p27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 flipH="1" rot="7200000">
                <a:off x="9029584" y="4376628"/>
                <a:ext cx="770346" cy="7703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39" name="Google Shape;639;p27"/>
            <p:cNvSpPr txBox="1"/>
            <p:nvPr/>
          </p:nvSpPr>
          <p:spPr>
            <a:xfrm>
              <a:off x="7999779" y="3993317"/>
              <a:ext cx="750526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5400">
                  <a:solidFill>
                    <a:srgbClr val="E24C73"/>
                  </a:solidFill>
                  <a:latin typeface="Lato Black"/>
                  <a:ea typeface="Lato Black"/>
                  <a:cs typeface="Lato Black"/>
                  <a:sym typeface="Lato Black"/>
                </a:rPr>
                <a:t>4.</a:t>
              </a:r>
              <a:endParaRPr sz="5400">
                <a:solidFill>
                  <a:srgbClr val="E24C73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sp>
        <p:nvSpPr>
          <p:cNvPr id="640" name="Google Shape;640;p27"/>
          <p:cNvSpPr txBox="1"/>
          <p:nvPr/>
        </p:nvSpPr>
        <p:spPr>
          <a:xfrm>
            <a:off x="6875504" y="5222129"/>
            <a:ext cx="4334439" cy="162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1818"/>
              </a:lnSpc>
              <a:spcBef>
                <a:spcPts val="0"/>
              </a:spcBef>
              <a:spcAft>
                <a:spcPts val="0"/>
              </a:spcAft>
              <a:buClr>
                <a:srgbClr val="72BAE6"/>
              </a:buClr>
              <a:buSzPts val="2200"/>
              <a:buFont typeface="Arial"/>
              <a:buNone/>
            </a:pPr>
            <a:r>
              <a:rPr lang="es-MX" sz="2200">
                <a:solidFill>
                  <a:srgbClr val="ED90A9"/>
                </a:solidFill>
                <a:latin typeface="Lato"/>
                <a:ea typeface="Lato"/>
                <a:cs typeface="Lato"/>
                <a:sym typeface="Lato"/>
              </a:rPr>
              <a:t>Para ir a los grupos no es necesaria ninguna acción de su parte, la plataforma los asignará de forma automática.</a:t>
            </a:r>
            <a:endParaRPr/>
          </a:p>
        </p:txBody>
      </p:sp>
      <p:sp>
        <p:nvSpPr>
          <p:cNvPr id="641" name="Google Shape;641;p27"/>
          <p:cNvSpPr/>
          <p:nvPr/>
        </p:nvSpPr>
        <p:spPr>
          <a:xfrm>
            <a:off x="11266713" y="6061017"/>
            <a:ext cx="840446" cy="796983"/>
          </a:xfrm>
          <a:prstGeom prst="rect">
            <a:avLst/>
          </a:prstGeom>
          <a:solidFill>
            <a:srgbClr val="A6C2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28"/>
          <p:cNvPicPr preferRelativeResize="0"/>
          <p:nvPr/>
        </p:nvPicPr>
        <p:blipFill rotWithShape="1">
          <a:blip r:embed="rId3">
            <a:alphaModFix/>
          </a:blip>
          <a:srcRect b="63333" l="77286" r="0" t="0"/>
          <a:stretch/>
        </p:blipFill>
        <p:spPr>
          <a:xfrm>
            <a:off x="9416139" y="0"/>
            <a:ext cx="2763724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28"/>
          <p:cNvSpPr txBox="1"/>
          <p:nvPr/>
        </p:nvSpPr>
        <p:spPr>
          <a:xfrm>
            <a:off x="33909" y="162368"/>
            <a:ext cx="9720926" cy="1009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CF62"/>
              </a:buClr>
              <a:buSzPts val="6000"/>
              <a:buFont typeface="Shadows Into Light"/>
              <a:buNone/>
            </a:pPr>
            <a:r>
              <a:rPr lang="es-MX" sz="6000">
                <a:solidFill>
                  <a:srgbClr val="B7CF62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Optimizando los Contenidos</a:t>
            </a:r>
            <a:endParaRPr/>
          </a:p>
        </p:txBody>
      </p:sp>
      <p:sp>
        <p:nvSpPr>
          <p:cNvPr id="648" name="Google Shape;648;p28"/>
          <p:cNvSpPr/>
          <p:nvPr/>
        </p:nvSpPr>
        <p:spPr>
          <a:xfrm>
            <a:off x="253519" y="1025807"/>
            <a:ext cx="8901367" cy="108000"/>
          </a:xfrm>
          <a:prstGeom prst="rect">
            <a:avLst/>
          </a:prstGeom>
          <a:solidFill>
            <a:srgbClr val="6642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cd, reloj&#10;&#10;Descripción generada automáticamente" id="649" name="Google Shape;64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0127" y="2666144"/>
            <a:ext cx="2583940" cy="258394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50" name="Google Shape;650;p28"/>
          <p:cNvSpPr txBox="1"/>
          <p:nvPr/>
        </p:nvSpPr>
        <p:spPr>
          <a:xfrm>
            <a:off x="4117331" y="2053614"/>
            <a:ext cx="7898060" cy="411858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66427F"/>
              </a:buClr>
              <a:buSzPts val="2500"/>
              <a:buFont typeface="Arial"/>
              <a:buChar char="•"/>
            </a:pPr>
            <a:r>
              <a:rPr lang="es-MX" sz="25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Optimización de recursos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66427F"/>
              </a:buClr>
              <a:buSzPts val="2500"/>
              <a:buFont typeface="Arial"/>
              <a:buChar char="•"/>
            </a:pPr>
            <a:r>
              <a:rPr lang="es-MX" sz="25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Gratuito:  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B7CF62"/>
              </a:buClr>
              <a:buSzPts val="2500"/>
              <a:buFont typeface="Noto Sans Symbols"/>
              <a:buChar char="✔"/>
            </a:pPr>
            <a:r>
              <a:rPr b="0" i="0" lang="es-MX" sz="25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Alianza con influenciadores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B7CF62"/>
              </a:buClr>
              <a:buSzPts val="2500"/>
              <a:buFont typeface="Noto Sans Symbols"/>
              <a:buChar char="✔"/>
            </a:pPr>
            <a:r>
              <a:rPr b="0" i="0" lang="es-MX" sz="25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Inclusión en parrillas de las redes en las que hay más público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B7CF62"/>
              </a:buClr>
              <a:buSzPts val="2500"/>
              <a:buFont typeface="Noto Sans Symbols"/>
              <a:buChar char="✔"/>
            </a:pPr>
            <a:r>
              <a:rPr b="0" i="0" lang="es-MX" sz="25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WhatsApp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66427F"/>
              </a:buClr>
              <a:buSzPts val="2500"/>
              <a:buFont typeface="Arial"/>
              <a:buChar char="•"/>
            </a:pPr>
            <a:r>
              <a:rPr lang="es-MX" sz="25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Presupuestos reducidos: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B7CF62"/>
              </a:buClr>
              <a:buSzPts val="2500"/>
              <a:buFont typeface="Noto Sans Symbols"/>
              <a:buChar char="✔"/>
            </a:pPr>
            <a:r>
              <a:rPr b="0" i="0" lang="es-MX" sz="25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Redes sociales como Facebook, Instagram y Twitter admiten pauta desde $50.000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B7CF62"/>
              </a:buClr>
              <a:buSzPts val="2500"/>
              <a:buFont typeface="Noto Sans Symbols"/>
              <a:buChar char="✔"/>
            </a:pPr>
            <a:r>
              <a:rPr b="0" i="0" lang="es-MX" sz="25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Seleccionar redes con mayor público</a:t>
            </a:r>
            <a:endParaRPr/>
          </a:p>
        </p:txBody>
      </p:sp>
      <p:pic>
        <p:nvPicPr>
          <p:cNvPr id="651" name="Google Shape;651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8210" y="5766860"/>
            <a:ext cx="1699299" cy="1625226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28"/>
          <p:cNvSpPr txBox="1"/>
          <p:nvPr/>
        </p:nvSpPr>
        <p:spPr>
          <a:xfrm>
            <a:off x="6251303" y="1127114"/>
            <a:ext cx="3630115" cy="5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 u="sng">
                <a:solidFill>
                  <a:srgbClr val="66427F"/>
                </a:solidFill>
                <a:latin typeface="Lato"/>
                <a:ea typeface="Lato"/>
                <a:cs typeface="Lato"/>
                <a:sym typeface="Lato"/>
              </a:rPr>
              <a:t>En Redes Sociales</a:t>
            </a:r>
            <a:endParaRPr/>
          </a:p>
        </p:txBody>
      </p:sp>
      <p:sp>
        <p:nvSpPr>
          <p:cNvPr id="653" name="Google Shape;653;p28"/>
          <p:cNvSpPr/>
          <p:nvPr/>
        </p:nvSpPr>
        <p:spPr>
          <a:xfrm>
            <a:off x="11266713" y="6061017"/>
            <a:ext cx="840446" cy="796983"/>
          </a:xfrm>
          <a:prstGeom prst="rect">
            <a:avLst/>
          </a:prstGeom>
          <a:solidFill>
            <a:srgbClr val="A6C2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oogle Shape;658;p29"/>
          <p:cNvPicPr preferRelativeResize="0"/>
          <p:nvPr/>
        </p:nvPicPr>
        <p:blipFill rotWithShape="1">
          <a:blip r:embed="rId3">
            <a:alphaModFix/>
          </a:blip>
          <a:srcRect b="63333" l="77286" r="0" t="0"/>
          <a:stretch/>
        </p:blipFill>
        <p:spPr>
          <a:xfrm>
            <a:off x="9416139" y="0"/>
            <a:ext cx="2763724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29"/>
          <p:cNvSpPr txBox="1"/>
          <p:nvPr/>
        </p:nvSpPr>
        <p:spPr>
          <a:xfrm>
            <a:off x="12137" y="117429"/>
            <a:ext cx="9719691" cy="1009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CF62"/>
              </a:buClr>
              <a:buSzPts val="6000"/>
              <a:buFont typeface="Shadows Into Light"/>
              <a:buNone/>
            </a:pPr>
            <a:r>
              <a:rPr lang="es-MX" sz="6000">
                <a:solidFill>
                  <a:srgbClr val="B7CF62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Optimizando los Contenidos</a:t>
            </a:r>
            <a:endParaRPr/>
          </a:p>
        </p:txBody>
      </p:sp>
      <p:sp>
        <p:nvSpPr>
          <p:cNvPr id="660" name="Google Shape;660;p29"/>
          <p:cNvSpPr/>
          <p:nvPr/>
        </p:nvSpPr>
        <p:spPr>
          <a:xfrm>
            <a:off x="253519" y="1025807"/>
            <a:ext cx="8901367" cy="108000"/>
          </a:xfrm>
          <a:prstGeom prst="rect">
            <a:avLst/>
          </a:prstGeom>
          <a:solidFill>
            <a:srgbClr val="6642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1" name="Google Shape;66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0127" y="2666144"/>
            <a:ext cx="2583940" cy="258394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62" name="Google Shape;662;p29"/>
          <p:cNvSpPr txBox="1"/>
          <p:nvPr/>
        </p:nvSpPr>
        <p:spPr>
          <a:xfrm>
            <a:off x="4343343" y="2801214"/>
            <a:ext cx="6994542" cy="228978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5A64C"/>
              </a:buClr>
              <a:buSzPts val="2500"/>
              <a:buFont typeface="Arial"/>
              <a:buChar char="•"/>
            </a:pPr>
            <a:r>
              <a:rPr lang="es-MX" sz="25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Empresas que prestan el servicio: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5A64C"/>
              </a:buClr>
              <a:buSzPts val="2500"/>
              <a:buFont typeface="Arial"/>
              <a:buChar char="•"/>
            </a:pPr>
            <a:r>
              <a:rPr lang="es-MX" sz="25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Adsmovil - </a:t>
            </a:r>
            <a:r>
              <a:rPr lang="es-MX" sz="2500" u="sng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https://adsmovil.com/</a:t>
            </a:r>
            <a:endParaRPr sz="250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5A64C"/>
              </a:buClr>
              <a:buSzPts val="2500"/>
              <a:buFont typeface="Arial"/>
              <a:buChar char="•"/>
            </a:pPr>
            <a:r>
              <a:rPr lang="es-MX" sz="25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Aldeamo - </a:t>
            </a:r>
            <a:r>
              <a:rPr lang="es-MX" sz="2500" u="sng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https://www.aldeamo.com/</a:t>
            </a:r>
            <a:endParaRPr sz="250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5A64C"/>
              </a:buClr>
              <a:buSzPts val="2500"/>
              <a:buFont typeface="Arial"/>
              <a:buChar char="•"/>
            </a:pPr>
            <a:r>
              <a:rPr lang="es-MX" sz="25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Labs Mobile - </a:t>
            </a:r>
            <a:r>
              <a:rPr lang="es-MX" sz="2500" u="sng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https://www.labsmobile.com</a:t>
            </a:r>
            <a:endParaRPr sz="250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5A64C"/>
              </a:buClr>
              <a:buSzPts val="2500"/>
              <a:buFont typeface="Arial"/>
              <a:buChar char="•"/>
            </a:pPr>
            <a:r>
              <a:rPr lang="es-MX" sz="25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Háblame - </a:t>
            </a:r>
            <a:r>
              <a:rPr lang="es-MX" sz="2500" u="sng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https://www.hablame.co/sms/</a:t>
            </a:r>
            <a:endParaRPr sz="250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63" name="Google Shape;663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878210" y="5766860"/>
            <a:ext cx="1699299" cy="1625226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29"/>
          <p:cNvSpPr txBox="1"/>
          <p:nvPr/>
        </p:nvSpPr>
        <p:spPr>
          <a:xfrm>
            <a:off x="6422572" y="1114207"/>
            <a:ext cx="3167740" cy="5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 u="sng">
                <a:solidFill>
                  <a:srgbClr val="66427F"/>
                </a:solidFill>
                <a:latin typeface="Lato"/>
                <a:ea typeface="Lato"/>
                <a:cs typeface="Lato"/>
                <a:sym typeface="Lato"/>
              </a:rPr>
              <a:t>En SMS y WhatsApp</a:t>
            </a:r>
            <a:endParaRPr/>
          </a:p>
        </p:txBody>
      </p:sp>
      <p:sp>
        <p:nvSpPr>
          <p:cNvPr id="665" name="Google Shape;665;p29"/>
          <p:cNvSpPr/>
          <p:nvPr/>
        </p:nvSpPr>
        <p:spPr>
          <a:xfrm>
            <a:off x="11266713" y="6061017"/>
            <a:ext cx="840446" cy="796983"/>
          </a:xfrm>
          <a:prstGeom prst="rect">
            <a:avLst/>
          </a:prstGeom>
          <a:solidFill>
            <a:srgbClr val="A6C2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37" y="0"/>
            <a:ext cx="121677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370468" y="304108"/>
            <a:ext cx="5599407" cy="1840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78B6"/>
              </a:buClr>
              <a:buSzPts val="6000"/>
              <a:buFont typeface="Shadows Into Light"/>
              <a:buNone/>
            </a:pPr>
            <a:r>
              <a:rPr b="0" i="0" lang="es-MX" sz="6000" u="none" cap="none" strike="noStrike">
                <a:solidFill>
                  <a:srgbClr val="6178B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¿Qué es familia buena onda?</a:t>
            </a: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909730" y="1966310"/>
            <a:ext cx="4345444" cy="108000"/>
          </a:xfrm>
          <a:prstGeom prst="rect">
            <a:avLst/>
          </a:prstGeom>
          <a:solidFill>
            <a:srgbClr val="B7CF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reloj&#10;&#10;Descripción generada automáticamente" id="111" name="Google Shape;11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2843" y="2595360"/>
            <a:ext cx="2409966" cy="24013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alimentos&#10;&#10;Descripción generada automáticamente" id="112" name="Google Shape;112;p3"/>
          <p:cNvPicPr preferRelativeResize="0"/>
          <p:nvPr/>
        </p:nvPicPr>
        <p:blipFill rotWithShape="1">
          <a:blip r:embed="rId5">
            <a:alphaModFix/>
          </a:blip>
          <a:srcRect b="12098" l="10973" r="10456" t="10003"/>
          <a:stretch/>
        </p:blipFill>
        <p:spPr>
          <a:xfrm>
            <a:off x="8087167" y="4118250"/>
            <a:ext cx="2555101" cy="252655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2649584" y="5150193"/>
            <a:ext cx="4496483" cy="12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Estrategia compuesta por contenidos de texto e imagen.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6684903" y="2110805"/>
            <a:ext cx="5171090" cy="1803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Audiencia: familias colombianas con niñas, niños o adolescentes, específicamente padres, madres o adultos cuidadores</a:t>
            </a:r>
            <a:endParaRPr/>
          </a:p>
        </p:txBody>
      </p:sp>
      <p:pic>
        <p:nvPicPr>
          <p:cNvPr descr="Imagen que contiene tarjeta de presentación&#10;&#10;Descripción generada automáticamente" id="115" name="Google Shape;11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78210" y="5766860"/>
            <a:ext cx="1699300" cy="162522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/>
          <p:nvPr/>
        </p:nvSpPr>
        <p:spPr>
          <a:xfrm>
            <a:off x="11266713" y="6061017"/>
            <a:ext cx="840446" cy="796983"/>
          </a:xfrm>
          <a:prstGeom prst="rect">
            <a:avLst/>
          </a:prstGeom>
          <a:solidFill>
            <a:srgbClr val="6178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Google Shape;67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37" y="0"/>
            <a:ext cx="121677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30"/>
          <p:cNvSpPr txBox="1"/>
          <p:nvPr/>
        </p:nvSpPr>
        <p:spPr>
          <a:xfrm>
            <a:off x="149606" y="517531"/>
            <a:ext cx="10627251" cy="1009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CF62"/>
              </a:buClr>
              <a:buSzPts val="6000"/>
              <a:buFont typeface="Shadows Into Light"/>
              <a:buNone/>
            </a:pPr>
            <a:r>
              <a:rPr lang="es-MX" sz="6000">
                <a:solidFill>
                  <a:srgbClr val="B7CF62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¿Dónde encontraremos los contenidos de la estrategia?</a:t>
            </a:r>
            <a:endParaRPr/>
          </a:p>
        </p:txBody>
      </p:sp>
      <p:sp>
        <p:nvSpPr>
          <p:cNvPr id="672" name="Google Shape;672;p30"/>
          <p:cNvSpPr/>
          <p:nvPr/>
        </p:nvSpPr>
        <p:spPr>
          <a:xfrm>
            <a:off x="231748" y="1936747"/>
            <a:ext cx="5080481" cy="108000"/>
          </a:xfrm>
          <a:prstGeom prst="rect">
            <a:avLst/>
          </a:prstGeom>
          <a:solidFill>
            <a:srgbClr val="6642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3" name="Google Shape;67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78210" y="5766860"/>
            <a:ext cx="1699299" cy="1625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juguete, lego, tabla, vídeo&#10;&#10;Descripción generada automáticamente" id="674" name="Google Shape;674;p30"/>
          <p:cNvPicPr preferRelativeResize="0"/>
          <p:nvPr/>
        </p:nvPicPr>
        <p:blipFill rotWithShape="1">
          <a:blip r:embed="rId5">
            <a:alphaModFix amt="12000"/>
          </a:blip>
          <a:srcRect b="0" l="0" r="0" t="0"/>
          <a:stretch/>
        </p:blipFill>
        <p:spPr>
          <a:xfrm>
            <a:off x="3048949" y="1644644"/>
            <a:ext cx="6219825" cy="46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30"/>
          <p:cNvSpPr txBox="1"/>
          <p:nvPr/>
        </p:nvSpPr>
        <p:spPr>
          <a:xfrm>
            <a:off x="1292878" y="2335966"/>
            <a:ext cx="9606243" cy="1009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lang="es-MX"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Los contenidos de la estrategia estarán disponibles de forma </a:t>
            </a:r>
            <a:r>
              <a:rPr b="1" lang="es-MX" sz="2800">
                <a:solidFill>
                  <a:srgbClr val="72BAE6"/>
                </a:solidFill>
                <a:latin typeface="Lato"/>
                <a:ea typeface="Lato"/>
                <a:cs typeface="Lato"/>
                <a:sym typeface="Lato"/>
              </a:rPr>
              <a:t>permanente</a:t>
            </a:r>
            <a:r>
              <a:rPr lang="es-MX"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 en:</a:t>
            </a:r>
            <a:endParaRPr/>
          </a:p>
        </p:txBody>
      </p:sp>
      <p:sp>
        <p:nvSpPr>
          <p:cNvPr id="676" name="Google Shape;676;p30"/>
          <p:cNvSpPr txBox="1"/>
          <p:nvPr/>
        </p:nvSpPr>
        <p:spPr>
          <a:xfrm>
            <a:off x="2292467" y="5620210"/>
            <a:ext cx="386639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https://bit.ly/familiasbuenaonda</a:t>
            </a:r>
            <a:r>
              <a:rPr lang="es-MX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7" name="Google Shape;677;p30"/>
          <p:cNvSpPr txBox="1"/>
          <p:nvPr/>
        </p:nvSpPr>
        <p:spPr>
          <a:xfrm>
            <a:off x="6461849" y="5634948"/>
            <a:ext cx="243821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https://bit.ly/AlianzaFE-MEN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dibujo&#10;&#10;Descripción generada automáticamente" id="678" name="Google Shape;678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71412" y="3729948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30"/>
          <p:cNvSpPr/>
          <p:nvPr/>
        </p:nvSpPr>
        <p:spPr>
          <a:xfrm>
            <a:off x="11266713" y="6061017"/>
            <a:ext cx="840446" cy="796983"/>
          </a:xfrm>
          <a:prstGeom prst="rect">
            <a:avLst/>
          </a:prstGeom>
          <a:solidFill>
            <a:srgbClr val="A6C2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enerador de Códigos QR Codes" id="680" name="Google Shape;680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340053" y="3689696"/>
            <a:ext cx="1908441" cy="1908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1"/>
          <p:cNvSpPr txBox="1"/>
          <p:nvPr>
            <p:ph type="ctrTitle"/>
          </p:nvPr>
        </p:nvSpPr>
        <p:spPr>
          <a:xfrm>
            <a:off x="3635442" y="2600511"/>
            <a:ext cx="4942884" cy="12968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78B6"/>
              </a:buClr>
              <a:buSzPts val="8000"/>
              <a:buFont typeface="Shadows Into Light"/>
              <a:buNone/>
            </a:pPr>
            <a:r>
              <a:rPr lang="es-MX" sz="8000">
                <a:solidFill>
                  <a:srgbClr val="6178B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¡Gracias!</a:t>
            </a:r>
            <a:endParaRPr/>
          </a:p>
        </p:txBody>
      </p:sp>
      <p:pic>
        <p:nvPicPr>
          <p:cNvPr descr="Imagen que contiene camiseta&#10;&#10;Descripción generada automáticamente" id="686" name="Google Shape;68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2819840" cy="238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10887" y="4373827"/>
            <a:ext cx="7386780" cy="45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5220" y="1666193"/>
            <a:ext cx="7386780" cy="457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juguete, muñeca&#10;&#10;Descripción generada automáticamente" id="689" name="Google Shape;689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972316" y="2894905"/>
            <a:ext cx="4744780" cy="4753732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31"/>
          <p:cNvSpPr/>
          <p:nvPr/>
        </p:nvSpPr>
        <p:spPr>
          <a:xfrm>
            <a:off x="108857" y="97971"/>
            <a:ext cx="1240972" cy="1208315"/>
          </a:xfrm>
          <a:prstGeom prst="rect">
            <a:avLst/>
          </a:prstGeom>
          <a:solidFill>
            <a:srgbClr val="6178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8598860" y="5267089"/>
            <a:ext cx="3048409" cy="699351"/>
          </a:xfrm>
          <a:prstGeom prst="ellipse">
            <a:avLst/>
          </a:prstGeom>
          <a:solidFill>
            <a:schemeClr val="dk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 b="64368" l="77987" r="0" t="0"/>
          <a:stretch/>
        </p:blipFill>
        <p:spPr>
          <a:xfrm rot="10800000">
            <a:off x="12137" y="4414344"/>
            <a:ext cx="2678511" cy="244365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/>
          <p:nvPr/>
        </p:nvSpPr>
        <p:spPr>
          <a:xfrm>
            <a:off x="370468" y="283087"/>
            <a:ext cx="6182732" cy="1840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78B6"/>
              </a:buClr>
              <a:buSzPts val="6000"/>
              <a:buFont typeface="Shadows Into Light"/>
              <a:buNone/>
            </a:pPr>
            <a:r>
              <a:rPr b="0" i="0" lang="es-MX" sz="6000" u="none" cap="none" strike="noStrike">
                <a:solidFill>
                  <a:srgbClr val="6178B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Características de los Contenidos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720094" y="1976531"/>
            <a:ext cx="5483480" cy="108000"/>
          </a:xfrm>
          <a:prstGeom prst="rect">
            <a:avLst/>
          </a:prstGeom>
          <a:solidFill>
            <a:srgbClr val="B7CF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444357" y="2461000"/>
            <a:ext cx="5916536" cy="699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78B6"/>
              </a:buClr>
              <a:buSzPts val="2800"/>
              <a:buFont typeface="Arial"/>
              <a:buChar char="•"/>
            </a:pPr>
            <a:r>
              <a:rPr b="0" i="0" lang="es-MX" sz="28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Enfocados en los derechos de niñas, niños y adolescentes.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919252" y="3519105"/>
            <a:ext cx="5916536" cy="699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78B6"/>
              </a:buClr>
              <a:buSzPts val="2800"/>
              <a:buFont typeface="Arial"/>
              <a:buChar char="•"/>
            </a:pPr>
            <a:r>
              <a:rPr b="0" i="0" lang="es-MX" sz="28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Basados en evidencia científica y buenas prácticas probadas.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1497324" y="4577210"/>
            <a:ext cx="6850479" cy="699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78B6"/>
              </a:buClr>
              <a:buSzPts val="2800"/>
              <a:buFont typeface="Arial"/>
              <a:buChar char="•"/>
            </a:pPr>
            <a:r>
              <a:rPr b="0" i="0" lang="es-MX" sz="28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Escritos en un lenguaje positivo, práctico y claro sin perder precisión técnica.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2471149" y="5635315"/>
            <a:ext cx="6127711" cy="699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78B6"/>
              </a:buClr>
              <a:buSzPts val="2800"/>
              <a:buFont typeface="Arial"/>
              <a:buChar char="•"/>
            </a:pPr>
            <a:r>
              <a:rPr b="0" i="0" lang="es-MX" sz="28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Reconocen la diversidad étnica y cultural del país.</a:t>
            </a:r>
            <a:endParaRPr/>
          </a:p>
        </p:txBody>
      </p:sp>
      <p:pic>
        <p:nvPicPr>
          <p:cNvPr descr="Imagen que contiene dibujo&#10;&#10;Descripción generada automáticamente" id="129" name="Google Shape;1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1946" y="867762"/>
            <a:ext cx="2522239" cy="4749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juguete, muñeca, lego, perro&#10;&#10;Descripción generada automáticamente" id="130" name="Google Shape;13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47804" y="1708062"/>
            <a:ext cx="3550520" cy="3550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tarjeta de presentación&#10;&#10;Descripción generada automáticamente" id="131" name="Google Shape;13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78210" y="5766860"/>
            <a:ext cx="1699300" cy="1625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/>
          <p:nvPr/>
        </p:nvSpPr>
        <p:spPr>
          <a:xfrm>
            <a:off x="11266713" y="6061017"/>
            <a:ext cx="840446" cy="796983"/>
          </a:xfrm>
          <a:prstGeom prst="rect">
            <a:avLst/>
          </a:prstGeom>
          <a:solidFill>
            <a:srgbClr val="6178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0" y="0"/>
            <a:ext cx="4235669" cy="6858000"/>
          </a:xfrm>
          <a:prstGeom prst="rect">
            <a:avLst/>
          </a:prstGeom>
          <a:solidFill>
            <a:srgbClr val="72CAC7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grafiti&#10;&#10;Descripción generada automáticamente" id="138" name="Google Shape;138;p5"/>
          <p:cNvPicPr preferRelativeResize="0"/>
          <p:nvPr/>
        </p:nvPicPr>
        <p:blipFill rotWithShape="1">
          <a:blip r:embed="rId3">
            <a:alphaModFix amt="14000"/>
          </a:blip>
          <a:srcRect b="0" l="0" r="0" t="0"/>
          <a:stretch/>
        </p:blipFill>
        <p:spPr>
          <a:xfrm>
            <a:off x="4235669" y="-3229155"/>
            <a:ext cx="7956331" cy="11922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271751"/>
            <a:ext cx="4314497" cy="431449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4677102" y="1784343"/>
            <a:ext cx="7164679" cy="3456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1143000" lvl="0" marL="1143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CAC7"/>
              </a:buClr>
              <a:buSzPts val="6000"/>
              <a:buFont typeface="Calibri"/>
              <a:buAutoNum type="arabicPeriod" startAt="2"/>
            </a:pPr>
            <a:r>
              <a:rPr b="0" i="0" lang="es-MX" sz="6000" u="none" cap="none" strike="noStrike">
                <a:solidFill>
                  <a:srgbClr val="72CAC7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Temáticas abordadas y fundamentación técnica</a:t>
            </a:r>
            <a:endParaRPr/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8210" y="5766860"/>
            <a:ext cx="1699300" cy="162522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11266713" y="6061017"/>
            <a:ext cx="840446" cy="796983"/>
          </a:xfrm>
          <a:prstGeom prst="rect">
            <a:avLst/>
          </a:prstGeom>
          <a:solidFill>
            <a:srgbClr val="72CA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/>
        </p:nvSpPr>
        <p:spPr>
          <a:xfrm>
            <a:off x="0" y="67690"/>
            <a:ext cx="8248015" cy="1009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CAC7"/>
              </a:buClr>
              <a:buSzPts val="6000"/>
              <a:buFont typeface="Shadows Into Light"/>
              <a:buNone/>
            </a:pPr>
            <a:r>
              <a:rPr b="0" i="0" lang="es-MX" sz="6000" u="none" cap="none" strike="noStrike">
                <a:solidFill>
                  <a:srgbClr val="72CAC7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Temáticas abordadas</a:t>
            </a:r>
            <a:endParaRPr/>
          </a:p>
        </p:txBody>
      </p:sp>
      <p:sp>
        <p:nvSpPr>
          <p:cNvPr id="148" name="Google Shape;148;p6"/>
          <p:cNvSpPr/>
          <p:nvPr/>
        </p:nvSpPr>
        <p:spPr>
          <a:xfrm>
            <a:off x="465375" y="938720"/>
            <a:ext cx="7364832" cy="108000"/>
          </a:xfrm>
          <a:prstGeom prst="rect">
            <a:avLst/>
          </a:prstGeom>
          <a:solidFill>
            <a:srgbClr val="F9C3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4551" y="0"/>
            <a:ext cx="3137449" cy="25645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6"/>
          <p:cNvGrpSpPr/>
          <p:nvPr/>
        </p:nvGrpSpPr>
        <p:grpSpPr>
          <a:xfrm>
            <a:off x="4912547" y="1763603"/>
            <a:ext cx="2483719" cy="4886277"/>
            <a:chOff x="4912547" y="1763603"/>
            <a:chExt cx="2483719" cy="4886277"/>
          </a:xfrm>
        </p:grpSpPr>
        <p:sp>
          <p:nvSpPr>
            <p:cNvPr id="151" name="Google Shape;151;p6"/>
            <p:cNvSpPr/>
            <p:nvPr/>
          </p:nvSpPr>
          <p:spPr>
            <a:xfrm>
              <a:off x="4958528" y="1763603"/>
              <a:ext cx="1604847" cy="1573743"/>
            </a:xfrm>
            <a:custGeom>
              <a:rect b="b" l="l" r="r" t="t"/>
              <a:pathLst>
                <a:path extrusionOk="0" h="45133" w="45721">
                  <a:moveTo>
                    <a:pt x="22825" y="1"/>
                  </a:moveTo>
                  <a:cubicBezTo>
                    <a:pt x="22054" y="1"/>
                    <a:pt x="21283" y="295"/>
                    <a:pt x="20693" y="885"/>
                  </a:cubicBezTo>
                  <a:lnTo>
                    <a:pt x="1179" y="20482"/>
                  </a:lnTo>
                  <a:cubicBezTo>
                    <a:pt x="0" y="21661"/>
                    <a:pt x="0" y="23566"/>
                    <a:pt x="1179" y="24733"/>
                  </a:cubicBezTo>
                  <a:lnTo>
                    <a:pt x="20777" y="44259"/>
                  </a:lnTo>
                  <a:cubicBezTo>
                    <a:pt x="21364" y="44841"/>
                    <a:pt x="22133" y="45133"/>
                    <a:pt x="22900" y="45133"/>
                  </a:cubicBezTo>
                  <a:cubicBezTo>
                    <a:pt x="23672" y="45133"/>
                    <a:pt x="24442" y="44838"/>
                    <a:pt x="25027" y="44247"/>
                  </a:cubicBezTo>
                  <a:lnTo>
                    <a:pt x="32873" y="36377"/>
                  </a:lnTo>
                  <a:cubicBezTo>
                    <a:pt x="33053" y="36197"/>
                    <a:pt x="33283" y="36110"/>
                    <a:pt x="33511" y="36110"/>
                  </a:cubicBezTo>
                  <a:cubicBezTo>
                    <a:pt x="33810" y="36110"/>
                    <a:pt x="34108" y="36260"/>
                    <a:pt x="34290" y="36544"/>
                  </a:cubicBezTo>
                  <a:cubicBezTo>
                    <a:pt x="34743" y="37246"/>
                    <a:pt x="35112" y="38020"/>
                    <a:pt x="35409" y="38806"/>
                  </a:cubicBezTo>
                  <a:cubicBezTo>
                    <a:pt x="35588" y="39294"/>
                    <a:pt x="35909" y="39735"/>
                    <a:pt x="36362" y="40080"/>
                  </a:cubicBezTo>
                  <a:cubicBezTo>
                    <a:pt x="36890" y="40489"/>
                    <a:pt x="37508" y="40695"/>
                    <a:pt x="38128" y="40695"/>
                  </a:cubicBezTo>
                  <a:cubicBezTo>
                    <a:pt x="38682" y="40695"/>
                    <a:pt x="39237" y="40530"/>
                    <a:pt x="39731" y="40199"/>
                  </a:cubicBezTo>
                  <a:cubicBezTo>
                    <a:pt x="41303" y="39127"/>
                    <a:pt x="41446" y="36984"/>
                    <a:pt x="40172" y="35710"/>
                  </a:cubicBezTo>
                  <a:cubicBezTo>
                    <a:pt x="39862" y="35401"/>
                    <a:pt x="39505" y="35186"/>
                    <a:pt x="39112" y="35044"/>
                  </a:cubicBezTo>
                  <a:cubicBezTo>
                    <a:pt x="38326" y="34758"/>
                    <a:pt x="37564" y="34401"/>
                    <a:pt x="36862" y="33948"/>
                  </a:cubicBezTo>
                  <a:cubicBezTo>
                    <a:pt x="36374" y="33639"/>
                    <a:pt x="36279" y="32960"/>
                    <a:pt x="36695" y="32543"/>
                  </a:cubicBezTo>
                  <a:lnTo>
                    <a:pt x="44553" y="24661"/>
                  </a:lnTo>
                  <a:cubicBezTo>
                    <a:pt x="45720" y="23483"/>
                    <a:pt x="45720" y="21578"/>
                    <a:pt x="44542" y="20399"/>
                  </a:cubicBezTo>
                  <a:lnTo>
                    <a:pt x="24956" y="885"/>
                  </a:lnTo>
                  <a:cubicBezTo>
                    <a:pt x="24366" y="295"/>
                    <a:pt x="23595" y="1"/>
                    <a:pt x="228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5081799" y="1868731"/>
              <a:ext cx="419630" cy="416440"/>
            </a:xfrm>
            <a:custGeom>
              <a:rect b="b" l="l" r="r" t="t"/>
              <a:pathLst>
                <a:path extrusionOk="0" h="11943" w="11955">
                  <a:moveTo>
                    <a:pt x="5978" y="1"/>
                  </a:moveTo>
                  <a:cubicBezTo>
                    <a:pt x="2679" y="1"/>
                    <a:pt x="1" y="2668"/>
                    <a:pt x="1" y="5966"/>
                  </a:cubicBezTo>
                  <a:cubicBezTo>
                    <a:pt x="1" y="9276"/>
                    <a:pt x="2679" y="11943"/>
                    <a:pt x="5978" y="11943"/>
                  </a:cubicBezTo>
                  <a:cubicBezTo>
                    <a:pt x="9276" y="11943"/>
                    <a:pt x="11954" y="9276"/>
                    <a:pt x="11954" y="5966"/>
                  </a:cubicBezTo>
                  <a:cubicBezTo>
                    <a:pt x="11954" y="2668"/>
                    <a:pt x="9276" y="1"/>
                    <a:pt x="5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5791419" y="2601804"/>
              <a:ext cx="1604847" cy="1573673"/>
            </a:xfrm>
            <a:custGeom>
              <a:rect b="b" l="l" r="r" t="t"/>
              <a:pathLst>
                <a:path extrusionOk="0" h="45131" w="45721">
                  <a:moveTo>
                    <a:pt x="22862" y="0"/>
                  </a:moveTo>
                  <a:cubicBezTo>
                    <a:pt x="22092" y="0"/>
                    <a:pt x="21324" y="295"/>
                    <a:pt x="20741" y="884"/>
                  </a:cubicBezTo>
                  <a:lnTo>
                    <a:pt x="12871" y="8742"/>
                  </a:lnTo>
                  <a:cubicBezTo>
                    <a:pt x="12698" y="8921"/>
                    <a:pt x="12472" y="9005"/>
                    <a:pt x="12246" y="9005"/>
                  </a:cubicBezTo>
                  <a:cubicBezTo>
                    <a:pt x="11945" y="9005"/>
                    <a:pt x="11643" y="8855"/>
                    <a:pt x="11466" y="8576"/>
                  </a:cubicBezTo>
                  <a:cubicBezTo>
                    <a:pt x="11014" y="7861"/>
                    <a:pt x="10645" y="7099"/>
                    <a:pt x="10347" y="6302"/>
                  </a:cubicBezTo>
                  <a:cubicBezTo>
                    <a:pt x="10168" y="5813"/>
                    <a:pt x="9847" y="5373"/>
                    <a:pt x="9394" y="5028"/>
                  </a:cubicBezTo>
                  <a:cubicBezTo>
                    <a:pt x="8866" y="4619"/>
                    <a:pt x="8248" y="4413"/>
                    <a:pt x="7630" y="4413"/>
                  </a:cubicBezTo>
                  <a:cubicBezTo>
                    <a:pt x="7078" y="4413"/>
                    <a:pt x="6526" y="4577"/>
                    <a:pt x="6037" y="4909"/>
                  </a:cubicBezTo>
                  <a:cubicBezTo>
                    <a:pt x="4465" y="5968"/>
                    <a:pt x="4310" y="8123"/>
                    <a:pt x="5584" y="9385"/>
                  </a:cubicBezTo>
                  <a:cubicBezTo>
                    <a:pt x="5894" y="9695"/>
                    <a:pt x="6251" y="9921"/>
                    <a:pt x="6632" y="10064"/>
                  </a:cubicBezTo>
                  <a:cubicBezTo>
                    <a:pt x="7418" y="10350"/>
                    <a:pt x="8180" y="10707"/>
                    <a:pt x="8882" y="11159"/>
                  </a:cubicBezTo>
                  <a:cubicBezTo>
                    <a:pt x="9383" y="11469"/>
                    <a:pt x="9466" y="12148"/>
                    <a:pt x="9049" y="12564"/>
                  </a:cubicBezTo>
                  <a:lnTo>
                    <a:pt x="1179" y="20434"/>
                  </a:lnTo>
                  <a:cubicBezTo>
                    <a:pt x="0" y="21613"/>
                    <a:pt x="0" y="23518"/>
                    <a:pt x="1179" y="24697"/>
                  </a:cubicBezTo>
                  <a:lnTo>
                    <a:pt x="20741" y="44247"/>
                  </a:lnTo>
                  <a:cubicBezTo>
                    <a:pt x="21324" y="44836"/>
                    <a:pt x="22092" y="45131"/>
                    <a:pt x="22862" y="45131"/>
                  </a:cubicBezTo>
                  <a:cubicBezTo>
                    <a:pt x="23631" y="45131"/>
                    <a:pt x="24402" y="44836"/>
                    <a:pt x="24992" y="44247"/>
                  </a:cubicBezTo>
                  <a:lnTo>
                    <a:pt x="44554" y="24697"/>
                  </a:lnTo>
                  <a:cubicBezTo>
                    <a:pt x="45720" y="23518"/>
                    <a:pt x="45720" y="21613"/>
                    <a:pt x="44554" y="20434"/>
                  </a:cubicBezTo>
                  <a:lnTo>
                    <a:pt x="24992" y="884"/>
                  </a:lnTo>
                  <a:cubicBezTo>
                    <a:pt x="24402" y="295"/>
                    <a:pt x="23631" y="0"/>
                    <a:pt x="22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6791878" y="2728934"/>
              <a:ext cx="419630" cy="416858"/>
            </a:xfrm>
            <a:custGeom>
              <a:rect b="b" l="l" r="r" t="t"/>
              <a:pathLst>
                <a:path extrusionOk="0" h="11955" w="11955">
                  <a:moveTo>
                    <a:pt x="5978" y="0"/>
                  </a:moveTo>
                  <a:cubicBezTo>
                    <a:pt x="2680" y="0"/>
                    <a:pt x="1" y="2679"/>
                    <a:pt x="1" y="5977"/>
                  </a:cubicBezTo>
                  <a:cubicBezTo>
                    <a:pt x="1" y="9275"/>
                    <a:pt x="2680" y="11954"/>
                    <a:pt x="5978" y="11954"/>
                  </a:cubicBezTo>
                  <a:cubicBezTo>
                    <a:pt x="9276" y="11954"/>
                    <a:pt x="11955" y="9275"/>
                    <a:pt x="11955" y="5977"/>
                  </a:cubicBezTo>
                  <a:cubicBezTo>
                    <a:pt x="11955" y="2679"/>
                    <a:pt x="9276" y="0"/>
                    <a:pt x="5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4942207" y="3415912"/>
              <a:ext cx="1604847" cy="1573777"/>
            </a:xfrm>
            <a:custGeom>
              <a:rect b="b" l="l" r="r" t="t"/>
              <a:pathLst>
                <a:path extrusionOk="0" h="45134" w="45721">
                  <a:moveTo>
                    <a:pt x="22861" y="0"/>
                  </a:moveTo>
                  <a:cubicBezTo>
                    <a:pt x="22090" y="0"/>
                    <a:pt x="21319" y="295"/>
                    <a:pt x="20730" y="884"/>
                  </a:cubicBezTo>
                  <a:lnTo>
                    <a:pt x="1180" y="20446"/>
                  </a:lnTo>
                  <a:cubicBezTo>
                    <a:pt x="1" y="21613"/>
                    <a:pt x="1" y="23518"/>
                    <a:pt x="1180" y="24697"/>
                  </a:cubicBezTo>
                  <a:lnTo>
                    <a:pt x="20730" y="44259"/>
                  </a:lnTo>
                  <a:cubicBezTo>
                    <a:pt x="21319" y="44842"/>
                    <a:pt x="22090" y="45134"/>
                    <a:pt x="22861" y="45134"/>
                  </a:cubicBezTo>
                  <a:cubicBezTo>
                    <a:pt x="23632" y="45134"/>
                    <a:pt x="24403" y="44842"/>
                    <a:pt x="24992" y="44259"/>
                  </a:cubicBezTo>
                  <a:lnTo>
                    <a:pt x="44542" y="24697"/>
                  </a:lnTo>
                  <a:cubicBezTo>
                    <a:pt x="45721" y="23518"/>
                    <a:pt x="45721" y="21613"/>
                    <a:pt x="44542" y="20446"/>
                  </a:cubicBezTo>
                  <a:lnTo>
                    <a:pt x="36684" y="12576"/>
                  </a:lnTo>
                  <a:cubicBezTo>
                    <a:pt x="36267" y="12171"/>
                    <a:pt x="36363" y="11481"/>
                    <a:pt x="36851" y="11171"/>
                  </a:cubicBezTo>
                  <a:cubicBezTo>
                    <a:pt x="37565" y="10719"/>
                    <a:pt x="38327" y="10350"/>
                    <a:pt x="39125" y="10052"/>
                  </a:cubicBezTo>
                  <a:cubicBezTo>
                    <a:pt x="39613" y="9874"/>
                    <a:pt x="40054" y="9552"/>
                    <a:pt x="40399" y="9100"/>
                  </a:cubicBezTo>
                  <a:cubicBezTo>
                    <a:pt x="41173" y="8099"/>
                    <a:pt x="41220" y="6778"/>
                    <a:pt x="40518" y="5730"/>
                  </a:cubicBezTo>
                  <a:cubicBezTo>
                    <a:pt x="39932" y="4868"/>
                    <a:pt x="39013" y="4436"/>
                    <a:pt x="38094" y="4436"/>
                  </a:cubicBezTo>
                  <a:cubicBezTo>
                    <a:pt x="37349" y="4436"/>
                    <a:pt x="36606" y="4720"/>
                    <a:pt x="36041" y="5290"/>
                  </a:cubicBezTo>
                  <a:cubicBezTo>
                    <a:pt x="35732" y="5587"/>
                    <a:pt x="35505" y="5956"/>
                    <a:pt x="35362" y="6337"/>
                  </a:cubicBezTo>
                  <a:cubicBezTo>
                    <a:pt x="35077" y="7123"/>
                    <a:pt x="34720" y="7885"/>
                    <a:pt x="34267" y="8588"/>
                  </a:cubicBezTo>
                  <a:cubicBezTo>
                    <a:pt x="34091" y="8872"/>
                    <a:pt x="33797" y="9021"/>
                    <a:pt x="33498" y="9021"/>
                  </a:cubicBezTo>
                  <a:cubicBezTo>
                    <a:pt x="33271" y="9021"/>
                    <a:pt x="33042" y="8934"/>
                    <a:pt x="32862" y="8754"/>
                  </a:cubicBezTo>
                  <a:lnTo>
                    <a:pt x="24992" y="884"/>
                  </a:lnTo>
                  <a:cubicBezTo>
                    <a:pt x="24403" y="295"/>
                    <a:pt x="23632" y="0"/>
                    <a:pt x="22861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5083063" y="3543878"/>
              <a:ext cx="419210" cy="416858"/>
            </a:xfrm>
            <a:custGeom>
              <a:rect b="b" l="l" r="r" t="t"/>
              <a:pathLst>
                <a:path extrusionOk="0" h="11955" w="11943">
                  <a:moveTo>
                    <a:pt x="5977" y="0"/>
                  </a:moveTo>
                  <a:cubicBezTo>
                    <a:pt x="2679" y="0"/>
                    <a:pt x="0" y="2679"/>
                    <a:pt x="0" y="5977"/>
                  </a:cubicBezTo>
                  <a:cubicBezTo>
                    <a:pt x="0" y="9275"/>
                    <a:pt x="2679" y="11954"/>
                    <a:pt x="5977" y="11954"/>
                  </a:cubicBezTo>
                  <a:cubicBezTo>
                    <a:pt x="9275" y="11954"/>
                    <a:pt x="11942" y="9275"/>
                    <a:pt x="11942" y="5977"/>
                  </a:cubicBezTo>
                  <a:cubicBezTo>
                    <a:pt x="11942" y="2679"/>
                    <a:pt x="9275" y="0"/>
                    <a:pt x="5977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5760496" y="4261157"/>
              <a:ext cx="1604847" cy="1573673"/>
            </a:xfrm>
            <a:custGeom>
              <a:rect b="b" l="l" r="r" t="t"/>
              <a:pathLst>
                <a:path extrusionOk="0" h="45131" w="45721">
                  <a:moveTo>
                    <a:pt x="22862" y="0"/>
                  </a:moveTo>
                  <a:cubicBezTo>
                    <a:pt x="22092" y="0"/>
                    <a:pt x="21324" y="295"/>
                    <a:pt x="20741" y="884"/>
                  </a:cubicBezTo>
                  <a:lnTo>
                    <a:pt x="12871" y="8743"/>
                  </a:lnTo>
                  <a:cubicBezTo>
                    <a:pt x="12697" y="8917"/>
                    <a:pt x="12470" y="9001"/>
                    <a:pt x="12243" y="9001"/>
                  </a:cubicBezTo>
                  <a:cubicBezTo>
                    <a:pt x="11942" y="9001"/>
                    <a:pt x="11642" y="8854"/>
                    <a:pt x="11466" y="8576"/>
                  </a:cubicBezTo>
                  <a:cubicBezTo>
                    <a:pt x="11014" y="7861"/>
                    <a:pt x="10645" y="7099"/>
                    <a:pt x="10347" y="6302"/>
                  </a:cubicBezTo>
                  <a:cubicBezTo>
                    <a:pt x="10168" y="5814"/>
                    <a:pt x="9847" y="5373"/>
                    <a:pt x="9394" y="5028"/>
                  </a:cubicBezTo>
                  <a:cubicBezTo>
                    <a:pt x="8866" y="4619"/>
                    <a:pt x="8248" y="4413"/>
                    <a:pt x="7630" y="4413"/>
                  </a:cubicBezTo>
                  <a:cubicBezTo>
                    <a:pt x="7078" y="4413"/>
                    <a:pt x="6525" y="4577"/>
                    <a:pt x="6037" y="4909"/>
                  </a:cubicBezTo>
                  <a:cubicBezTo>
                    <a:pt x="4465" y="5968"/>
                    <a:pt x="4310" y="8123"/>
                    <a:pt x="5584" y="9385"/>
                  </a:cubicBezTo>
                  <a:cubicBezTo>
                    <a:pt x="5894" y="9695"/>
                    <a:pt x="6251" y="9921"/>
                    <a:pt x="6632" y="10064"/>
                  </a:cubicBezTo>
                  <a:cubicBezTo>
                    <a:pt x="7418" y="10350"/>
                    <a:pt x="8180" y="10707"/>
                    <a:pt x="8882" y="11159"/>
                  </a:cubicBezTo>
                  <a:cubicBezTo>
                    <a:pt x="9382" y="11469"/>
                    <a:pt x="9466" y="12148"/>
                    <a:pt x="9049" y="12564"/>
                  </a:cubicBezTo>
                  <a:lnTo>
                    <a:pt x="1179" y="20434"/>
                  </a:lnTo>
                  <a:cubicBezTo>
                    <a:pt x="0" y="21613"/>
                    <a:pt x="0" y="23518"/>
                    <a:pt x="1179" y="24697"/>
                  </a:cubicBezTo>
                  <a:lnTo>
                    <a:pt x="20741" y="44247"/>
                  </a:lnTo>
                  <a:cubicBezTo>
                    <a:pt x="21324" y="44836"/>
                    <a:pt x="22092" y="45131"/>
                    <a:pt x="22862" y="45131"/>
                  </a:cubicBezTo>
                  <a:cubicBezTo>
                    <a:pt x="23631" y="45131"/>
                    <a:pt x="24402" y="44836"/>
                    <a:pt x="24992" y="44247"/>
                  </a:cubicBezTo>
                  <a:lnTo>
                    <a:pt x="44554" y="24697"/>
                  </a:lnTo>
                  <a:cubicBezTo>
                    <a:pt x="45720" y="23518"/>
                    <a:pt x="45720" y="21613"/>
                    <a:pt x="44554" y="20434"/>
                  </a:cubicBezTo>
                  <a:lnTo>
                    <a:pt x="24992" y="884"/>
                  </a:lnTo>
                  <a:cubicBezTo>
                    <a:pt x="24402" y="295"/>
                    <a:pt x="23631" y="0"/>
                    <a:pt x="228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6806515" y="4357569"/>
              <a:ext cx="419630" cy="416858"/>
            </a:xfrm>
            <a:custGeom>
              <a:rect b="b" l="l" r="r" t="t"/>
              <a:pathLst>
                <a:path extrusionOk="0" h="11955" w="11955">
                  <a:moveTo>
                    <a:pt x="5978" y="1"/>
                  </a:moveTo>
                  <a:cubicBezTo>
                    <a:pt x="2680" y="1"/>
                    <a:pt x="1" y="2679"/>
                    <a:pt x="1" y="5978"/>
                  </a:cubicBezTo>
                  <a:cubicBezTo>
                    <a:pt x="1" y="9276"/>
                    <a:pt x="2680" y="11954"/>
                    <a:pt x="5978" y="11954"/>
                  </a:cubicBezTo>
                  <a:cubicBezTo>
                    <a:pt x="9276" y="11954"/>
                    <a:pt x="11955" y="9276"/>
                    <a:pt x="11955" y="5978"/>
                  </a:cubicBezTo>
                  <a:cubicBezTo>
                    <a:pt x="11955" y="2679"/>
                    <a:pt x="9276" y="1"/>
                    <a:pt x="5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912547" y="5076103"/>
              <a:ext cx="1604847" cy="1573777"/>
            </a:xfrm>
            <a:custGeom>
              <a:rect b="b" l="l" r="r" t="t"/>
              <a:pathLst>
                <a:path extrusionOk="0" h="45134" w="45721">
                  <a:moveTo>
                    <a:pt x="22862" y="0"/>
                  </a:moveTo>
                  <a:cubicBezTo>
                    <a:pt x="22093" y="0"/>
                    <a:pt x="21325" y="295"/>
                    <a:pt x="20741" y="884"/>
                  </a:cubicBezTo>
                  <a:lnTo>
                    <a:pt x="1179" y="20446"/>
                  </a:lnTo>
                  <a:cubicBezTo>
                    <a:pt x="1" y="21613"/>
                    <a:pt x="1" y="23518"/>
                    <a:pt x="1179" y="24697"/>
                  </a:cubicBezTo>
                  <a:lnTo>
                    <a:pt x="20741" y="44259"/>
                  </a:lnTo>
                  <a:cubicBezTo>
                    <a:pt x="21325" y="44842"/>
                    <a:pt x="22093" y="45134"/>
                    <a:pt x="22862" y="45134"/>
                  </a:cubicBezTo>
                  <a:cubicBezTo>
                    <a:pt x="23631" y="45134"/>
                    <a:pt x="24402" y="44842"/>
                    <a:pt x="24992" y="44259"/>
                  </a:cubicBezTo>
                  <a:lnTo>
                    <a:pt x="44554" y="24697"/>
                  </a:lnTo>
                  <a:cubicBezTo>
                    <a:pt x="45721" y="23518"/>
                    <a:pt x="45721" y="21613"/>
                    <a:pt x="44554" y="20446"/>
                  </a:cubicBezTo>
                  <a:lnTo>
                    <a:pt x="36684" y="12576"/>
                  </a:lnTo>
                  <a:cubicBezTo>
                    <a:pt x="36279" y="12171"/>
                    <a:pt x="36362" y="11481"/>
                    <a:pt x="36850" y="11171"/>
                  </a:cubicBezTo>
                  <a:cubicBezTo>
                    <a:pt x="37565" y="10719"/>
                    <a:pt x="38327" y="10362"/>
                    <a:pt x="39124" y="10052"/>
                  </a:cubicBezTo>
                  <a:cubicBezTo>
                    <a:pt x="39613" y="9874"/>
                    <a:pt x="40053" y="9552"/>
                    <a:pt x="40410" y="9100"/>
                  </a:cubicBezTo>
                  <a:cubicBezTo>
                    <a:pt x="41172" y="8111"/>
                    <a:pt x="41220" y="6778"/>
                    <a:pt x="40518" y="5742"/>
                  </a:cubicBezTo>
                  <a:cubicBezTo>
                    <a:pt x="39931" y="4872"/>
                    <a:pt x="39013" y="4437"/>
                    <a:pt x="38094" y="4437"/>
                  </a:cubicBezTo>
                  <a:cubicBezTo>
                    <a:pt x="37352" y="4437"/>
                    <a:pt x="36610" y="4721"/>
                    <a:pt x="36041" y="5290"/>
                  </a:cubicBezTo>
                  <a:cubicBezTo>
                    <a:pt x="35731" y="5599"/>
                    <a:pt x="35505" y="5956"/>
                    <a:pt x="35362" y="6337"/>
                  </a:cubicBezTo>
                  <a:cubicBezTo>
                    <a:pt x="35076" y="7135"/>
                    <a:pt x="34719" y="7885"/>
                    <a:pt x="34267" y="8588"/>
                  </a:cubicBezTo>
                  <a:cubicBezTo>
                    <a:pt x="34091" y="8872"/>
                    <a:pt x="33796" y="9021"/>
                    <a:pt x="33498" y="9021"/>
                  </a:cubicBezTo>
                  <a:cubicBezTo>
                    <a:pt x="33271" y="9021"/>
                    <a:pt x="33042" y="8934"/>
                    <a:pt x="32862" y="8754"/>
                  </a:cubicBezTo>
                  <a:lnTo>
                    <a:pt x="24992" y="884"/>
                  </a:lnTo>
                  <a:cubicBezTo>
                    <a:pt x="24402" y="295"/>
                    <a:pt x="23631" y="0"/>
                    <a:pt x="22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5085133" y="5249749"/>
              <a:ext cx="419630" cy="416405"/>
            </a:xfrm>
            <a:custGeom>
              <a:rect b="b" l="l" r="r" t="t"/>
              <a:pathLst>
                <a:path extrusionOk="0" h="11942" w="11955">
                  <a:moveTo>
                    <a:pt x="5978" y="0"/>
                  </a:moveTo>
                  <a:cubicBezTo>
                    <a:pt x="2680" y="0"/>
                    <a:pt x="1" y="2667"/>
                    <a:pt x="1" y="5977"/>
                  </a:cubicBezTo>
                  <a:cubicBezTo>
                    <a:pt x="1" y="9275"/>
                    <a:pt x="2680" y="11942"/>
                    <a:pt x="5978" y="11942"/>
                  </a:cubicBezTo>
                  <a:cubicBezTo>
                    <a:pt x="9276" y="11942"/>
                    <a:pt x="11955" y="9275"/>
                    <a:pt x="11955" y="5977"/>
                  </a:cubicBezTo>
                  <a:cubicBezTo>
                    <a:pt x="11955" y="2667"/>
                    <a:pt x="9276" y="0"/>
                    <a:pt x="59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 flipH="1">
              <a:off x="5480708" y="2194453"/>
              <a:ext cx="538303" cy="672808"/>
            </a:xfrm>
            <a:custGeom>
              <a:rect b="b" l="l" r="r" t="t"/>
              <a:pathLst>
                <a:path extrusionOk="0" h="13200" w="11618">
                  <a:moveTo>
                    <a:pt x="1294" y="1"/>
                  </a:moveTo>
                  <a:cubicBezTo>
                    <a:pt x="575" y="1"/>
                    <a:pt x="0" y="585"/>
                    <a:pt x="0" y="1304"/>
                  </a:cubicBezTo>
                  <a:lnTo>
                    <a:pt x="0" y="3116"/>
                  </a:lnTo>
                  <a:lnTo>
                    <a:pt x="546" y="2943"/>
                  </a:lnTo>
                  <a:lnTo>
                    <a:pt x="546" y="2339"/>
                  </a:lnTo>
                  <a:lnTo>
                    <a:pt x="546" y="1304"/>
                  </a:lnTo>
                  <a:cubicBezTo>
                    <a:pt x="546" y="892"/>
                    <a:pt x="882" y="557"/>
                    <a:pt x="1294" y="557"/>
                  </a:cubicBezTo>
                  <a:lnTo>
                    <a:pt x="2157" y="557"/>
                  </a:lnTo>
                  <a:lnTo>
                    <a:pt x="2157" y="1"/>
                  </a:lnTo>
                  <a:close/>
                  <a:moveTo>
                    <a:pt x="6614" y="10"/>
                  </a:moveTo>
                  <a:lnTo>
                    <a:pt x="6614" y="557"/>
                  </a:lnTo>
                  <a:lnTo>
                    <a:pt x="7486" y="557"/>
                  </a:lnTo>
                  <a:cubicBezTo>
                    <a:pt x="7898" y="557"/>
                    <a:pt x="8234" y="892"/>
                    <a:pt x="8234" y="1304"/>
                  </a:cubicBezTo>
                  <a:lnTo>
                    <a:pt x="8234" y="2339"/>
                  </a:lnTo>
                  <a:lnTo>
                    <a:pt x="8234" y="2943"/>
                  </a:lnTo>
                  <a:lnTo>
                    <a:pt x="8780" y="3116"/>
                  </a:lnTo>
                  <a:lnTo>
                    <a:pt x="8780" y="1304"/>
                  </a:lnTo>
                  <a:cubicBezTo>
                    <a:pt x="8780" y="585"/>
                    <a:pt x="8205" y="10"/>
                    <a:pt x="7486" y="10"/>
                  </a:cubicBezTo>
                  <a:close/>
                  <a:moveTo>
                    <a:pt x="11071" y="8963"/>
                  </a:moveTo>
                  <a:lnTo>
                    <a:pt x="11071" y="10554"/>
                  </a:lnTo>
                  <a:cubicBezTo>
                    <a:pt x="11071" y="11714"/>
                    <a:pt x="10132" y="12644"/>
                    <a:pt x="8982" y="12653"/>
                  </a:cubicBezTo>
                  <a:lnTo>
                    <a:pt x="6748" y="12653"/>
                  </a:lnTo>
                  <a:cubicBezTo>
                    <a:pt x="5598" y="12644"/>
                    <a:pt x="4659" y="11714"/>
                    <a:pt x="4659" y="10554"/>
                  </a:cubicBezTo>
                  <a:lnTo>
                    <a:pt x="4659" y="9327"/>
                  </a:lnTo>
                  <a:lnTo>
                    <a:pt x="4103" y="9327"/>
                  </a:lnTo>
                  <a:lnTo>
                    <a:pt x="4103" y="9845"/>
                  </a:lnTo>
                  <a:lnTo>
                    <a:pt x="4103" y="10554"/>
                  </a:lnTo>
                  <a:cubicBezTo>
                    <a:pt x="4103" y="12011"/>
                    <a:pt x="5291" y="13200"/>
                    <a:pt x="6748" y="13200"/>
                  </a:cubicBezTo>
                  <a:lnTo>
                    <a:pt x="8982" y="13200"/>
                  </a:lnTo>
                  <a:cubicBezTo>
                    <a:pt x="10439" y="13200"/>
                    <a:pt x="11618" y="12011"/>
                    <a:pt x="11618" y="10554"/>
                  </a:cubicBezTo>
                  <a:lnTo>
                    <a:pt x="11618" y="8963"/>
                  </a:lnTo>
                  <a:close/>
                </a:path>
              </a:pathLst>
            </a:custGeom>
            <a:solidFill>
              <a:srgbClr val="E2E9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 flipH="1">
              <a:off x="5856427" y="2163209"/>
              <a:ext cx="71539" cy="91390"/>
            </a:xfrm>
            <a:custGeom>
              <a:rect b="b" l="l" r="r" t="t"/>
              <a:pathLst>
                <a:path extrusionOk="0" h="1793" w="1544">
                  <a:moveTo>
                    <a:pt x="383" y="0"/>
                  </a:moveTo>
                  <a:cubicBezTo>
                    <a:pt x="173" y="0"/>
                    <a:pt x="0" y="163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793"/>
                    <a:pt x="383" y="1793"/>
                  </a:cubicBezTo>
                  <a:lnTo>
                    <a:pt x="642" y="1793"/>
                  </a:lnTo>
                  <a:cubicBezTo>
                    <a:pt x="1141" y="1793"/>
                    <a:pt x="1543" y="1390"/>
                    <a:pt x="1543" y="892"/>
                  </a:cubicBezTo>
                  <a:cubicBezTo>
                    <a:pt x="1543" y="403"/>
                    <a:pt x="1141" y="0"/>
                    <a:pt x="6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 flipH="1">
              <a:off x="5887101" y="2162700"/>
              <a:ext cx="40866" cy="91900"/>
            </a:xfrm>
            <a:custGeom>
              <a:rect b="b" l="l" r="r" t="t"/>
              <a:pathLst>
                <a:path extrusionOk="0" h="1803" w="882">
                  <a:moveTo>
                    <a:pt x="383" y="1"/>
                  </a:moveTo>
                  <a:cubicBezTo>
                    <a:pt x="173" y="1"/>
                    <a:pt x="0" y="164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803"/>
                    <a:pt x="383" y="1803"/>
                  </a:cubicBezTo>
                  <a:lnTo>
                    <a:pt x="642" y="1803"/>
                  </a:lnTo>
                  <a:cubicBezTo>
                    <a:pt x="729" y="1803"/>
                    <a:pt x="805" y="1793"/>
                    <a:pt x="882" y="1764"/>
                  </a:cubicBezTo>
                  <a:cubicBezTo>
                    <a:pt x="738" y="1716"/>
                    <a:pt x="642" y="1573"/>
                    <a:pt x="642" y="1419"/>
                  </a:cubicBezTo>
                  <a:lnTo>
                    <a:pt x="642" y="384"/>
                  </a:lnTo>
                  <a:cubicBezTo>
                    <a:pt x="642" y="231"/>
                    <a:pt x="738" y="87"/>
                    <a:pt x="872" y="29"/>
                  </a:cubicBezTo>
                  <a:cubicBezTo>
                    <a:pt x="796" y="10"/>
                    <a:pt x="719" y="1"/>
                    <a:pt x="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 flipH="1">
              <a:off x="5703202" y="2163209"/>
              <a:ext cx="71585" cy="91390"/>
            </a:xfrm>
            <a:custGeom>
              <a:rect b="b" l="l" r="r" t="t"/>
              <a:pathLst>
                <a:path extrusionOk="0" h="1793" w="1545">
                  <a:moveTo>
                    <a:pt x="902" y="0"/>
                  </a:moveTo>
                  <a:cubicBezTo>
                    <a:pt x="404" y="0"/>
                    <a:pt x="1" y="403"/>
                    <a:pt x="1" y="892"/>
                  </a:cubicBezTo>
                  <a:cubicBezTo>
                    <a:pt x="1" y="1390"/>
                    <a:pt x="404" y="1793"/>
                    <a:pt x="902" y="1793"/>
                  </a:cubicBezTo>
                  <a:lnTo>
                    <a:pt x="1170" y="1793"/>
                  </a:lnTo>
                  <a:cubicBezTo>
                    <a:pt x="1381" y="1793"/>
                    <a:pt x="1544" y="1630"/>
                    <a:pt x="1544" y="1419"/>
                  </a:cubicBezTo>
                  <a:lnTo>
                    <a:pt x="1544" y="374"/>
                  </a:lnTo>
                  <a:cubicBezTo>
                    <a:pt x="1544" y="163"/>
                    <a:pt x="1381" y="0"/>
                    <a:pt x="1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5703202" y="2162700"/>
              <a:ext cx="40913" cy="91900"/>
            </a:xfrm>
            <a:custGeom>
              <a:rect b="b" l="l" r="r" t="t"/>
              <a:pathLst>
                <a:path extrusionOk="0" h="1803" w="883">
                  <a:moveTo>
                    <a:pt x="240" y="1"/>
                  </a:moveTo>
                  <a:cubicBezTo>
                    <a:pt x="154" y="1"/>
                    <a:pt x="77" y="10"/>
                    <a:pt x="0" y="39"/>
                  </a:cubicBezTo>
                  <a:cubicBezTo>
                    <a:pt x="135" y="96"/>
                    <a:pt x="230" y="231"/>
                    <a:pt x="230" y="384"/>
                  </a:cubicBezTo>
                  <a:lnTo>
                    <a:pt x="230" y="1419"/>
                  </a:lnTo>
                  <a:cubicBezTo>
                    <a:pt x="230" y="1573"/>
                    <a:pt x="135" y="1707"/>
                    <a:pt x="0" y="1764"/>
                  </a:cubicBezTo>
                  <a:cubicBezTo>
                    <a:pt x="77" y="1793"/>
                    <a:pt x="154" y="1803"/>
                    <a:pt x="240" y="1803"/>
                  </a:cubicBezTo>
                  <a:lnTo>
                    <a:pt x="508" y="1803"/>
                  </a:lnTo>
                  <a:cubicBezTo>
                    <a:pt x="719" y="1803"/>
                    <a:pt x="882" y="1630"/>
                    <a:pt x="882" y="1419"/>
                  </a:cubicBezTo>
                  <a:lnTo>
                    <a:pt x="882" y="384"/>
                  </a:lnTo>
                  <a:cubicBezTo>
                    <a:pt x="882" y="173"/>
                    <a:pt x="719" y="1"/>
                    <a:pt x="5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5397216" y="2463272"/>
              <a:ext cx="191033" cy="200262"/>
            </a:xfrm>
            <a:custGeom>
              <a:rect b="b" l="l" r="r" t="t"/>
              <a:pathLst>
                <a:path extrusionOk="0" h="3929" w="4123">
                  <a:moveTo>
                    <a:pt x="2062" y="1"/>
                  </a:moveTo>
                  <a:cubicBezTo>
                    <a:pt x="1930" y="1"/>
                    <a:pt x="1798" y="13"/>
                    <a:pt x="1669" y="37"/>
                  </a:cubicBezTo>
                  <a:cubicBezTo>
                    <a:pt x="672" y="238"/>
                    <a:pt x="1" y="1158"/>
                    <a:pt x="97" y="2165"/>
                  </a:cubicBezTo>
                  <a:cubicBezTo>
                    <a:pt x="202" y="3171"/>
                    <a:pt x="1046" y="3929"/>
                    <a:pt x="2062" y="3929"/>
                  </a:cubicBezTo>
                  <a:cubicBezTo>
                    <a:pt x="3068" y="3929"/>
                    <a:pt x="3912" y="3171"/>
                    <a:pt x="4017" y="2165"/>
                  </a:cubicBezTo>
                  <a:cubicBezTo>
                    <a:pt x="4123" y="1158"/>
                    <a:pt x="3442" y="238"/>
                    <a:pt x="2455" y="37"/>
                  </a:cubicBezTo>
                  <a:cubicBezTo>
                    <a:pt x="2325" y="13"/>
                    <a:pt x="2194" y="1"/>
                    <a:pt x="20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5392768" y="2463272"/>
              <a:ext cx="124868" cy="200364"/>
            </a:xfrm>
            <a:custGeom>
              <a:rect b="b" l="l" r="r" t="t"/>
              <a:pathLst>
                <a:path extrusionOk="0" h="3931" w="2695">
                  <a:moveTo>
                    <a:pt x="538" y="1"/>
                  </a:moveTo>
                  <a:cubicBezTo>
                    <a:pt x="406" y="1"/>
                    <a:pt x="274" y="13"/>
                    <a:pt x="145" y="37"/>
                  </a:cubicBezTo>
                  <a:cubicBezTo>
                    <a:pt x="97" y="47"/>
                    <a:pt x="49" y="56"/>
                    <a:pt x="1" y="75"/>
                  </a:cubicBezTo>
                  <a:cubicBezTo>
                    <a:pt x="844" y="315"/>
                    <a:pt x="1429" y="1082"/>
                    <a:pt x="1429" y="1964"/>
                  </a:cubicBezTo>
                  <a:cubicBezTo>
                    <a:pt x="1429" y="2845"/>
                    <a:pt x="844" y="3612"/>
                    <a:pt x="1" y="3861"/>
                  </a:cubicBezTo>
                  <a:cubicBezTo>
                    <a:pt x="173" y="3908"/>
                    <a:pt x="346" y="3930"/>
                    <a:pt x="516" y="3930"/>
                  </a:cubicBezTo>
                  <a:cubicBezTo>
                    <a:pt x="1399" y="3930"/>
                    <a:pt x="2211" y="3332"/>
                    <a:pt x="2436" y="2424"/>
                  </a:cubicBezTo>
                  <a:cubicBezTo>
                    <a:pt x="2694" y="1350"/>
                    <a:pt x="2014" y="267"/>
                    <a:pt x="931" y="37"/>
                  </a:cubicBezTo>
                  <a:cubicBezTo>
                    <a:pt x="801" y="13"/>
                    <a:pt x="670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5462037" y="2529126"/>
              <a:ext cx="72465" cy="68656"/>
            </a:xfrm>
            <a:custGeom>
              <a:rect b="b" l="l" r="r" t="t"/>
              <a:pathLst>
                <a:path extrusionOk="0" h="1347" w="1564">
                  <a:moveTo>
                    <a:pt x="892" y="1"/>
                  </a:moveTo>
                  <a:cubicBezTo>
                    <a:pt x="298" y="1"/>
                    <a:pt x="1" y="729"/>
                    <a:pt x="422" y="1151"/>
                  </a:cubicBezTo>
                  <a:cubicBezTo>
                    <a:pt x="558" y="1286"/>
                    <a:pt x="723" y="1346"/>
                    <a:pt x="886" y="1346"/>
                  </a:cubicBezTo>
                  <a:cubicBezTo>
                    <a:pt x="1231" y="1346"/>
                    <a:pt x="1563" y="1075"/>
                    <a:pt x="1563" y="672"/>
                  </a:cubicBezTo>
                  <a:cubicBezTo>
                    <a:pt x="1563" y="298"/>
                    <a:pt x="1266" y="1"/>
                    <a:pt x="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5600111" y="2325397"/>
              <a:ext cx="432291" cy="359646"/>
            </a:xfrm>
            <a:custGeom>
              <a:rect b="b" l="l" r="r" t="t"/>
              <a:pathLst>
                <a:path extrusionOk="0" h="7056" w="9330">
                  <a:moveTo>
                    <a:pt x="631" y="0"/>
                  </a:moveTo>
                  <a:cubicBezTo>
                    <a:pt x="319" y="0"/>
                    <a:pt x="0" y="233"/>
                    <a:pt x="69" y="652"/>
                  </a:cubicBezTo>
                  <a:lnTo>
                    <a:pt x="327" y="2761"/>
                  </a:lnTo>
                  <a:cubicBezTo>
                    <a:pt x="519" y="4285"/>
                    <a:pt x="1823" y="5435"/>
                    <a:pt x="3366" y="5435"/>
                  </a:cubicBezTo>
                  <a:lnTo>
                    <a:pt x="4104" y="5435"/>
                  </a:lnTo>
                  <a:lnTo>
                    <a:pt x="4104" y="6499"/>
                  </a:lnTo>
                  <a:cubicBezTo>
                    <a:pt x="4104" y="6806"/>
                    <a:pt x="4353" y="7055"/>
                    <a:pt x="4670" y="7055"/>
                  </a:cubicBezTo>
                  <a:cubicBezTo>
                    <a:pt x="4976" y="7055"/>
                    <a:pt x="5226" y="6806"/>
                    <a:pt x="5226" y="6499"/>
                  </a:cubicBezTo>
                  <a:lnTo>
                    <a:pt x="5226" y="5435"/>
                  </a:lnTo>
                  <a:lnTo>
                    <a:pt x="5964" y="5435"/>
                  </a:lnTo>
                  <a:cubicBezTo>
                    <a:pt x="7507" y="5435"/>
                    <a:pt x="8801" y="4285"/>
                    <a:pt x="9002" y="2752"/>
                  </a:cubicBezTo>
                  <a:lnTo>
                    <a:pt x="9261" y="652"/>
                  </a:lnTo>
                  <a:cubicBezTo>
                    <a:pt x="9329" y="233"/>
                    <a:pt x="9011" y="0"/>
                    <a:pt x="8699" y="0"/>
                  </a:cubicBezTo>
                  <a:cubicBezTo>
                    <a:pt x="8440" y="0"/>
                    <a:pt x="8185" y="161"/>
                    <a:pt x="8159" y="509"/>
                  </a:cubicBezTo>
                  <a:lnTo>
                    <a:pt x="7890" y="2617"/>
                  </a:lnTo>
                  <a:cubicBezTo>
                    <a:pt x="7775" y="3585"/>
                    <a:pt x="6951" y="4314"/>
                    <a:pt x="5973" y="4324"/>
                  </a:cubicBezTo>
                  <a:lnTo>
                    <a:pt x="3366" y="4324"/>
                  </a:lnTo>
                  <a:cubicBezTo>
                    <a:pt x="2379" y="4314"/>
                    <a:pt x="1554" y="3585"/>
                    <a:pt x="1439" y="2617"/>
                  </a:cubicBezTo>
                  <a:lnTo>
                    <a:pt x="1171" y="509"/>
                  </a:lnTo>
                  <a:cubicBezTo>
                    <a:pt x="1145" y="161"/>
                    <a:pt x="890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6319522" y="3113236"/>
              <a:ext cx="612977" cy="569049"/>
            </a:xfrm>
            <a:custGeom>
              <a:rect b="b" l="l" r="r" t="t"/>
              <a:pathLst>
                <a:path extrusionOk="0" h="13243" w="14789">
                  <a:moveTo>
                    <a:pt x="4050" y="0"/>
                  </a:moveTo>
                  <a:cubicBezTo>
                    <a:pt x="3523" y="0"/>
                    <a:pt x="2993" y="103"/>
                    <a:pt x="2490" y="314"/>
                  </a:cubicBezTo>
                  <a:cubicBezTo>
                    <a:pt x="978" y="952"/>
                    <a:pt x="0" y="2436"/>
                    <a:pt x="14" y="4073"/>
                  </a:cubicBezTo>
                  <a:cubicBezTo>
                    <a:pt x="14" y="8283"/>
                    <a:pt x="5431" y="12105"/>
                    <a:pt x="6985" y="13118"/>
                  </a:cubicBezTo>
                  <a:cubicBezTo>
                    <a:pt x="7110" y="13201"/>
                    <a:pt x="7254" y="13243"/>
                    <a:pt x="7398" y="13243"/>
                  </a:cubicBezTo>
                  <a:cubicBezTo>
                    <a:pt x="7542" y="13243"/>
                    <a:pt x="7686" y="13201"/>
                    <a:pt x="7810" y="13118"/>
                  </a:cubicBezTo>
                  <a:cubicBezTo>
                    <a:pt x="9364" y="12105"/>
                    <a:pt x="14781" y="8283"/>
                    <a:pt x="14781" y="4073"/>
                  </a:cubicBezTo>
                  <a:cubicBezTo>
                    <a:pt x="14788" y="1833"/>
                    <a:pt x="12971" y="8"/>
                    <a:pt x="10731" y="1"/>
                  </a:cubicBezTo>
                  <a:cubicBezTo>
                    <a:pt x="9662" y="1"/>
                    <a:pt x="8643" y="424"/>
                    <a:pt x="7887" y="1174"/>
                  </a:cubicBezTo>
                  <a:cubicBezTo>
                    <a:pt x="7752" y="1309"/>
                    <a:pt x="7575" y="1376"/>
                    <a:pt x="7397" y="1376"/>
                  </a:cubicBezTo>
                  <a:cubicBezTo>
                    <a:pt x="7219" y="1376"/>
                    <a:pt x="7041" y="1309"/>
                    <a:pt x="6902" y="1174"/>
                  </a:cubicBezTo>
                  <a:cubicBezTo>
                    <a:pt x="6131" y="407"/>
                    <a:pt x="5098" y="0"/>
                    <a:pt x="40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6319812" y="3113281"/>
              <a:ext cx="306219" cy="568748"/>
            </a:xfrm>
            <a:custGeom>
              <a:rect b="b" l="l" r="r" t="t"/>
              <a:pathLst>
                <a:path extrusionOk="0" h="13236" w="7388">
                  <a:moveTo>
                    <a:pt x="4058" y="0"/>
                  </a:moveTo>
                  <a:cubicBezTo>
                    <a:pt x="1811" y="7"/>
                    <a:pt x="0" y="1832"/>
                    <a:pt x="7" y="4072"/>
                  </a:cubicBezTo>
                  <a:cubicBezTo>
                    <a:pt x="7" y="8282"/>
                    <a:pt x="5424" y="12104"/>
                    <a:pt x="6978" y="13117"/>
                  </a:cubicBezTo>
                  <a:cubicBezTo>
                    <a:pt x="7088" y="13188"/>
                    <a:pt x="7223" y="13235"/>
                    <a:pt x="7360" y="13235"/>
                  </a:cubicBezTo>
                  <a:cubicBezTo>
                    <a:pt x="7369" y="13235"/>
                    <a:pt x="7378" y="13235"/>
                    <a:pt x="7387" y="13235"/>
                  </a:cubicBezTo>
                  <a:cubicBezTo>
                    <a:pt x="1859" y="5688"/>
                    <a:pt x="3829" y="1457"/>
                    <a:pt x="5702" y="354"/>
                  </a:cubicBezTo>
                  <a:cubicBezTo>
                    <a:pt x="5182" y="118"/>
                    <a:pt x="4620" y="0"/>
                    <a:pt x="4058" y="0"/>
                  </a:cubicBezTo>
                  <a:close/>
                </a:path>
              </a:pathLst>
            </a:custGeom>
            <a:solidFill>
              <a:srgbClr val="E2E9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5683064" y="3933843"/>
              <a:ext cx="337011" cy="556576"/>
            </a:xfrm>
            <a:custGeom>
              <a:rect b="b" l="l" r="r" t="t"/>
              <a:pathLst>
                <a:path extrusionOk="0" h="9713" w="5954">
                  <a:moveTo>
                    <a:pt x="2395" y="1"/>
                  </a:moveTo>
                  <a:cubicBezTo>
                    <a:pt x="1594" y="1"/>
                    <a:pt x="936" y="649"/>
                    <a:pt x="945" y="1451"/>
                  </a:cubicBezTo>
                  <a:lnTo>
                    <a:pt x="945" y="5963"/>
                  </a:lnTo>
                  <a:cubicBezTo>
                    <a:pt x="945" y="6011"/>
                    <a:pt x="917" y="6059"/>
                    <a:pt x="888" y="6087"/>
                  </a:cubicBezTo>
                  <a:cubicBezTo>
                    <a:pt x="831" y="6144"/>
                    <a:pt x="774" y="6192"/>
                    <a:pt x="726" y="6259"/>
                  </a:cubicBezTo>
                  <a:cubicBezTo>
                    <a:pt x="1" y="7117"/>
                    <a:pt x="68" y="8405"/>
                    <a:pt x="879" y="9188"/>
                  </a:cubicBezTo>
                  <a:cubicBezTo>
                    <a:pt x="1232" y="9522"/>
                    <a:pt x="1689" y="9712"/>
                    <a:pt x="2176" y="9712"/>
                  </a:cubicBezTo>
                  <a:cubicBezTo>
                    <a:pt x="3073" y="9693"/>
                    <a:pt x="3845" y="9073"/>
                    <a:pt x="4055" y="8205"/>
                  </a:cubicBezTo>
                  <a:cubicBezTo>
                    <a:pt x="4065" y="8176"/>
                    <a:pt x="4074" y="8148"/>
                    <a:pt x="4074" y="8110"/>
                  </a:cubicBezTo>
                  <a:cubicBezTo>
                    <a:pt x="4084" y="8081"/>
                    <a:pt x="4093" y="8052"/>
                    <a:pt x="4093" y="8033"/>
                  </a:cubicBezTo>
                  <a:cubicBezTo>
                    <a:pt x="4103" y="7957"/>
                    <a:pt x="4170" y="7900"/>
                    <a:pt x="4237" y="7890"/>
                  </a:cubicBezTo>
                  <a:lnTo>
                    <a:pt x="4322" y="7871"/>
                  </a:lnTo>
                  <a:lnTo>
                    <a:pt x="4351" y="7871"/>
                  </a:lnTo>
                  <a:cubicBezTo>
                    <a:pt x="5267" y="7671"/>
                    <a:pt x="5944" y="6822"/>
                    <a:pt x="5944" y="5801"/>
                  </a:cubicBezTo>
                  <a:cubicBezTo>
                    <a:pt x="5954" y="5209"/>
                    <a:pt x="5715" y="4637"/>
                    <a:pt x="5296" y="4217"/>
                  </a:cubicBezTo>
                  <a:cubicBezTo>
                    <a:pt x="5210" y="4141"/>
                    <a:pt x="5124" y="4074"/>
                    <a:pt x="5038" y="4007"/>
                  </a:cubicBezTo>
                  <a:cubicBezTo>
                    <a:pt x="4962" y="3960"/>
                    <a:pt x="4943" y="3864"/>
                    <a:pt x="4981" y="3788"/>
                  </a:cubicBezTo>
                  <a:cubicBezTo>
                    <a:pt x="5000" y="3750"/>
                    <a:pt x="5019" y="3702"/>
                    <a:pt x="5038" y="3664"/>
                  </a:cubicBezTo>
                  <a:cubicBezTo>
                    <a:pt x="5105" y="3492"/>
                    <a:pt x="5133" y="3301"/>
                    <a:pt x="5133" y="3120"/>
                  </a:cubicBezTo>
                  <a:cubicBezTo>
                    <a:pt x="5143" y="2567"/>
                    <a:pt x="4828" y="2052"/>
                    <a:pt x="4332" y="1804"/>
                  </a:cubicBezTo>
                  <a:cubicBezTo>
                    <a:pt x="4284" y="1775"/>
                    <a:pt x="4227" y="1756"/>
                    <a:pt x="4170" y="1737"/>
                  </a:cubicBezTo>
                  <a:cubicBezTo>
                    <a:pt x="4093" y="1718"/>
                    <a:pt x="4046" y="1642"/>
                    <a:pt x="4055" y="1556"/>
                  </a:cubicBezTo>
                  <a:lnTo>
                    <a:pt x="4055" y="1441"/>
                  </a:lnTo>
                  <a:lnTo>
                    <a:pt x="4055" y="1432"/>
                  </a:lnTo>
                  <a:cubicBezTo>
                    <a:pt x="4055" y="783"/>
                    <a:pt x="3626" y="211"/>
                    <a:pt x="3006" y="29"/>
                  </a:cubicBezTo>
                  <a:cubicBezTo>
                    <a:pt x="2930" y="10"/>
                    <a:pt x="2863" y="1"/>
                    <a:pt x="2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5683064" y="4273873"/>
              <a:ext cx="91865" cy="192476"/>
            </a:xfrm>
            <a:custGeom>
              <a:rect b="b" l="l" r="r" t="t"/>
              <a:pathLst>
                <a:path extrusionOk="0" h="3359" w="1623">
                  <a:moveTo>
                    <a:pt x="945" y="0"/>
                  </a:moveTo>
                  <a:lnTo>
                    <a:pt x="945" y="29"/>
                  </a:lnTo>
                  <a:cubicBezTo>
                    <a:pt x="945" y="77"/>
                    <a:pt x="926" y="125"/>
                    <a:pt x="888" y="153"/>
                  </a:cubicBezTo>
                  <a:cubicBezTo>
                    <a:pt x="1" y="1002"/>
                    <a:pt x="1" y="2405"/>
                    <a:pt x="879" y="3254"/>
                  </a:cubicBezTo>
                  <a:cubicBezTo>
                    <a:pt x="917" y="3292"/>
                    <a:pt x="955" y="3330"/>
                    <a:pt x="1003" y="3359"/>
                  </a:cubicBezTo>
                  <a:cubicBezTo>
                    <a:pt x="1403" y="2910"/>
                    <a:pt x="1623" y="2319"/>
                    <a:pt x="1623" y="1708"/>
                  </a:cubicBezTo>
                  <a:cubicBezTo>
                    <a:pt x="1623" y="1069"/>
                    <a:pt x="1384" y="458"/>
                    <a:pt x="945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5724100" y="4268947"/>
              <a:ext cx="128093" cy="62401"/>
            </a:xfrm>
            <a:custGeom>
              <a:rect b="b" l="l" r="r" t="t"/>
              <a:pathLst>
                <a:path extrusionOk="0" h="1089" w="2263">
                  <a:moveTo>
                    <a:pt x="220" y="1"/>
                  </a:moveTo>
                  <a:lnTo>
                    <a:pt x="220" y="115"/>
                  </a:lnTo>
                  <a:cubicBezTo>
                    <a:pt x="220" y="163"/>
                    <a:pt x="201" y="211"/>
                    <a:pt x="163" y="249"/>
                  </a:cubicBezTo>
                  <a:cubicBezTo>
                    <a:pt x="106" y="296"/>
                    <a:pt x="49" y="354"/>
                    <a:pt x="1" y="411"/>
                  </a:cubicBezTo>
                  <a:cubicBezTo>
                    <a:pt x="583" y="439"/>
                    <a:pt x="1432" y="659"/>
                    <a:pt x="1804" y="1021"/>
                  </a:cubicBezTo>
                  <a:cubicBezTo>
                    <a:pt x="1851" y="1068"/>
                    <a:pt x="1904" y="1088"/>
                    <a:pt x="1955" y="1088"/>
                  </a:cubicBezTo>
                  <a:cubicBezTo>
                    <a:pt x="2120" y="1088"/>
                    <a:pt x="2263" y="879"/>
                    <a:pt x="2109" y="726"/>
                  </a:cubicBezTo>
                  <a:cubicBezTo>
                    <a:pt x="1709" y="325"/>
                    <a:pt x="879" y="67"/>
                    <a:pt x="22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5851514" y="4325503"/>
              <a:ext cx="77886" cy="78503"/>
            </a:xfrm>
            <a:custGeom>
              <a:rect b="b" l="l" r="r" t="t"/>
              <a:pathLst>
                <a:path extrusionOk="0" h="1370" w="1376">
                  <a:moveTo>
                    <a:pt x="303" y="1"/>
                  </a:moveTo>
                  <a:cubicBezTo>
                    <a:pt x="90" y="1"/>
                    <a:pt x="1" y="331"/>
                    <a:pt x="240" y="416"/>
                  </a:cubicBezTo>
                  <a:cubicBezTo>
                    <a:pt x="621" y="559"/>
                    <a:pt x="984" y="1189"/>
                    <a:pt x="1079" y="1370"/>
                  </a:cubicBezTo>
                  <a:cubicBezTo>
                    <a:pt x="1089" y="1341"/>
                    <a:pt x="1098" y="1303"/>
                    <a:pt x="1098" y="1275"/>
                  </a:cubicBezTo>
                  <a:cubicBezTo>
                    <a:pt x="1108" y="1246"/>
                    <a:pt x="1117" y="1217"/>
                    <a:pt x="1117" y="1189"/>
                  </a:cubicBezTo>
                  <a:cubicBezTo>
                    <a:pt x="1127" y="1122"/>
                    <a:pt x="1194" y="1065"/>
                    <a:pt x="1261" y="1055"/>
                  </a:cubicBezTo>
                  <a:lnTo>
                    <a:pt x="1346" y="1036"/>
                  </a:lnTo>
                  <a:lnTo>
                    <a:pt x="1375" y="1036"/>
                  </a:lnTo>
                  <a:cubicBezTo>
                    <a:pt x="1194" y="731"/>
                    <a:pt x="831" y="187"/>
                    <a:pt x="383" y="15"/>
                  </a:cubicBezTo>
                  <a:cubicBezTo>
                    <a:pt x="355" y="5"/>
                    <a:pt x="328" y="1"/>
                    <a:pt x="303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5868326" y="4129015"/>
              <a:ext cx="113940" cy="47045"/>
            </a:xfrm>
            <a:custGeom>
              <a:rect b="b" l="l" r="r" t="t"/>
              <a:pathLst>
                <a:path extrusionOk="0" h="821" w="2013">
                  <a:moveTo>
                    <a:pt x="200" y="0"/>
                  </a:moveTo>
                  <a:cubicBezTo>
                    <a:pt x="86" y="10"/>
                    <a:pt x="0" y="105"/>
                    <a:pt x="0" y="229"/>
                  </a:cubicBezTo>
                  <a:cubicBezTo>
                    <a:pt x="10" y="344"/>
                    <a:pt x="105" y="430"/>
                    <a:pt x="229" y="430"/>
                  </a:cubicBezTo>
                  <a:cubicBezTo>
                    <a:pt x="267" y="428"/>
                    <a:pt x="305" y="427"/>
                    <a:pt x="343" y="427"/>
                  </a:cubicBezTo>
                  <a:cubicBezTo>
                    <a:pt x="1139" y="427"/>
                    <a:pt x="1966" y="793"/>
                    <a:pt x="1975" y="802"/>
                  </a:cubicBezTo>
                  <a:cubicBezTo>
                    <a:pt x="1984" y="811"/>
                    <a:pt x="1994" y="821"/>
                    <a:pt x="2013" y="821"/>
                  </a:cubicBezTo>
                  <a:cubicBezTo>
                    <a:pt x="1937" y="745"/>
                    <a:pt x="1841" y="678"/>
                    <a:pt x="1755" y="611"/>
                  </a:cubicBezTo>
                  <a:cubicBezTo>
                    <a:pt x="1679" y="563"/>
                    <a:pt x="1660" y="477"/>
                    <a:pt x="1698" y="401"/>
                  </a:cubicBezTo>
                  <a:cubicBezTo>
                    <a:pt x="1717" y="353"/>
                    <a:pt x="1736" y="315"/>
                    <a:pt x="1755" y="268"/>
                  </a:cubicBezTo>
                  <a:cubicBezTo>
                    <a:pt x="1259" y="86"/>
                    <a:pt x="735" y="0"/>
                    <a:pt x="200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845626" y="4016415"/>
              <a:ext cx="82129" cy="85322"/>
            </a:xfrm>
            <a:custGeom>
              <a:rect b="b" l="l" r="r" t="t"/>
              <a:pathLst>
                <a:path extrusionOk="0" h="1489" w="1451">
                  <a:moveTo>
                    <a:pt x="1174" y="0"/>
                  </a:moveTo>
                  <a:cubicBezTo>
                    <a:pt x="935" y="48"/>
                    <a:pt x="563" y="153"/>
                    <a:pt x="344" y="353"/>
                  </a:cubicBezTo>
                  <a:cubicBezTo>
                    <a:pt x="124" y="554"/>
                    <a:pt x="0" y="868"/>
                    <a:pt x="0" y="1279"/>
                  </a:cubicBezTo>
                  <a:cubicBezTo>
                    <a:pt x="0" y="1393"/>
                    <a:pt x="96" y="1488"/>
                    <a:pt x="220" y="1488"/>
                  </a:cubicBezTo>
                  <a:cubicBezTo>
                    <a:pt x="334" y="1479"/>
                    <a:pt x="420" y="1383"/>
                    <a:pt x="420" y="1269"/>
                  </a:cubicBezTo>
                  <a:cubicBezTo>
                    <a:pt x="420" y="992"/>
                    <a:pt x="496" y="782"/>
                    <a:pt x="640" y="649"/>
                  </a:cubicBezTo>
                  <a:cubicBezTo>
                    <a:pt x="840" y="468"/>
                    <a:pt x="1384" y="382"/>
                    <a:pt x="1384" y="382"/>
                  </a:cubicBezTo>
                  <a:lnTo>
                    <a:pt x="1450" y="382"/>
                  </a:lnTo>
                  <a:cubicBezTo>
                    <a:pt x="1403" y="353"/>
                    <a:pt x="1346" y="334"/>
                    <a:pt x="1288" y="315"/>
                  </a:cubicBezTo>
                  <a:cubicBezTo>
                    <a:pt x="1212" y="286"/>
                    <a:pt x="1164" y="210"/>
                    <a:pt x="1174" y="134"/>
                  </a:cubicBezTo>
                  <a:lnTo>
                    <a:pt x="1174" y="19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5780420" y="3964901"/>
              <a:ext cx="107375" cy="52660"/>
            </a:xfrm>
            <a:custGeom>
              <a:rect b="b" l="l" r="r" t="t"/>
              <a:pathLst>
                <a:path extrusionOk="0" h="919" w="1897">
                  <a:moveTo>
                    <a:pt x="639" y="0"/>
                  </a:moveTo>
                  <a:cubicBezTo>
                    <a:pt x="578" y="0"/>
                    <a:pt x="517" y="4"/>
                    <a:pt x="456" y="12"/>
                  </a:cubicBezTo>
                  <a:lnTo>
                    <a:pt x="265" y="31"/>
                  </a:lnTo>
                  <a:cubicBezTo>
                    <a:pt x="1" y="68"/>
                    <a:pt x="41" y="453"/>
                    <a:pt x="288" y="453"/>
                  </a:cubicBezTo>
                  <a:cubicBezTo>
                    <a:pt x="299" y="453"/>
                    <a:pt x="310" y="452"/>
                    <a:pt x="322" y="451"/>
                  </a:cubicBezTo>
                  <a:lnTo>
                    <a:pt x="513" y="432"/>
                  </a:lnTo>
                  <a:cubicBezTo>
                    <a:pt x="557" y="426"/>
                    <a:pt x="601" y="423"/>
                    <a:pt x="645" y="423"/>
                  </a:cubicBezTo>
                  <a:cubicBezTo>
                    <a:pt x="961" y="423"/>
                    <a:pt x="1265" y="573"/>
                    <a:pt x="1458" y="832"/>
                  </a:cubicBezTo>
                  <a:cubicBezTo>
                    <a:pt x="1496" y="890"/>
                    <a:pt x="1563" y="918"/>
                    <a:pt x="1629" y="918"/>
                  </a:cubicBezTo>
                  <a:cubicBezTo>
                    <a:pt x="1801" y="918"/>
                    <a:pt x="1896" y="727"/>
                    <a:pt x="1801" y="584"/>
                  </a:cubicBezTo>
                  <a:cubicBezTo>
                    <a:pt x="1524" y="214"/>
                    <a:pt x="1091" y="0"/>
                    <a:pt x="639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5740233" y="4326019"/>
              <a:ext cx="134035" cy="98216"/>
            </a:xfrm>
            <a:custGeom>
              <a:rect b="b" l="l" r="r" t="t"/>
              <a:pathLst>
                <a:path extrusionOk="0" h="1714" w="2368">
                  <a:moveTo>
                    <a:pt x="294" y="1"/>
                  </a:moveTo>
                  <a:cubicBezTo>
                    <a:pt x="59" y="1"/>
                    <a:pt x="1" y="363"/>
                    <a:pt x="260" y="417"/>
                  </a:cubicBezTo>
                  <a:cubicBezTo>
                    <a:pt x="1748" y="741"/>
                    <a:pt x="1929" y="1533"/>
                    <a:pt x="1929" y="1542"/>
                  </a:cubicBezTo>
                  <a:cubicBezTo>
                    <a:pt x="1948" y="1638"/>
                    <a:pt x="2034" y="1714"/>
                    <a:pt x="2139" y="1714"/>
                  </a:cubicBezTo>
                  <a:lnTo>
                    <a:pt x="2177" y="1714"/>
                  </a:lnTo>
                  <a:cubicBezTo>
                    <a:pt x="2292" y="1685"/>
                    <a:pt x="2368" y="1580"/>
                    <a:pt x="2349" y="1466"/>
                  </a:cubicBezTo>
                  <a:cubicBezTo>
                    <a:pt x="2339" y="1418"/>
                    <a:pt x="2139" y="388"/>
                    <a:pt x="346" y="6"/>
                  </a:cubicBezTo>
                  <a:cubicBezTo>
                    <a:pt x="328" y="3"/>
                    <a:pt x="310" y="1"/>
                    <a:pt x="29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5929682" y="4187347"/>
              <a:ext cx="69903" cy="87672"/>
            </a:xfrm>
            <a:custGeom>
              <a:rect b="b" l="l" r="r" t="t"/>
              <a:pathLst>
                <a:path extrusionOk="0" h="1530" w="1235">
                  <a:moveTo>
                    <a:pt x="301" y="1"/>
                  </a:moveTo>
                  <a:cubicBezTo>
                    <a:pt x="79" y="1"/>
                    <a:pt x="1" y="336"/>
                    <a:pt x="242" y="413"/>
                  </a:cubicBezTo>
                  <a:cubicBezTo>
                    <a:pt x="757" y="576"/>
                    <a:pt x="805" y="1320"/>
                    <a:pt x="805" y="1329"/>
                  </a:cubicBezTo>
                  <a:cubicBezTo>
                    <a:pt x="815" y="1444"/>
                    <a:pt x="900" y="1530"/>
                    <a:pt x="1015" y="1530"/>
                  </a:cubicBezTo>
                  <a:lnTo>
                    <a:pt x="1024" y="1530"/>
                  </a:lnTo>
                  <a:cubicBezTo>
                    <a:pt x="1139" y="1520"/>
                    <a:pt x="1234" y="1425"/>
                    <a:pt x="1225" y="1310"/>
                  </a:cubicBezTo>
                  <a:cubicBezTo>
                    <a:pt x="1225" y="1262"/>
                    <a:pt x="1158" y="261"/>
                    <a:pt x="376" y="13"/>
                  </a:cubicBezTo>
                  <a:cubicBezTo>
                    <a:pt x="349" y="5"/>
                    <a:pt x="324" y="1"/>
                    <a:pt x="301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5785120" y="4134457"/>
              <a:ext cx="61639" cy="115978"/>
            </a:xfrm>
            <a:custGeom>
              <a:rect b="b" l="l" r="r" t="t"/>
              <a:pathLst>
                <a:path extrusionOk="0" h="2024" w="1089">
                  <a:moveTo>
                    <a:pt x="864" y="1"/>
                  </a:moveTo>
                  <a:cubicBezTo>
                    <a:pt x="824" y="1"/>
                    <a:pt x="783" y="13"/>
                    <a:pt x="745" y="39"/>
                  </a:cubicBezTo>
                  <a:cubicBezTo>
                    <a:pt x="449" y="220"/>
                    <a:pt x="1" y="688"/>
                    <a:pt x="1" y="1813"/>
                  </a:cubicBezTo>
                  <a:cubicBezTo>
                    <a:pt x="1" y="1928"/>
                    <a:pt x="106" y="2023"/>
                    <a:pt x="220" y="2023"/>
                  </a:cubicBezTo>
                  <a:cubicBezTo>
                    <a:pt x="335" y="2014"/>
                    <a:pt x="430" y="1918"/>
                    <a:pt x="430" y="1804"/>
                  </a:cubicBezTo>
                  <a:cubicBezTo>
                    <a:pt x="430" y="869"/>
                    <a:pt x="774" y="516"/>
                    <a:pt x="974" y="392"/>
                  </a:cubicBezTo>
                  <a:cubicBezTo>
                    <a:pt x="1050" y="344"/>
                    <a:pt x="1088" y="249"/>
                    <a:pt x="1069" y="163"/>
                  </a:cubicBezTo>
                  <a:cubicBezTo>
                    <a:pt x="1043" y="63"/>
                    <a:pt x="956" y="1"/>
                    <a:pt x="86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5585369" y="3686987"/>
              <a:ext cx="243561" cy="256884"/>
            </a:xfrm>
            <a:custGeom>
              <a:rect b="b" l="l" r="r" t="t"/>
              <a:pathLst>
                <a:path extrusionOk="0" h="4483" w="4303">
                  <a:moveTo>
                    <a:pt x="2385" y="1"/>
                  </a:moveTo>
                  <a:cubicBezTo>
                    <a:pt x="2006" y="1"/>
                    <a:pt x="1618" y="115"/>
                    <a:pt x="1269" y="369"/>
                  </a:cubicBezTo>
                  <a:cubicBezTo>
                    <a:pt x="0" y="1294"/>
                    <a:pt x="324" y="3259"/>
                    <a:pt x="1813" y="3727"/>
                  </a:cubicBezTo>
                  <a:lnTo>
                    <a:pt x="2204" y="4375"/>
                  </a:lnTo>
                  <a:cubicBezTo>
                    <a:pt x="2247" y="4447"/>
                    <a:pt x="2321" y="4483"/>
                    <a:pt x="2395" y="4483"/>
                  </a:cubicBezTo>
                  <a:cubicBezTo>
                    <a:pt x="2469" y="4483"/>
                    <a:pt x="2543" y="4447"/>
                    <a:pt x="2585" y="4375"/>
                  </a:cubicBezTo>
                  <a:lnTo>
                    <a:pt x="2977" y="3727"/>
                  </a:lnTo>
                  <a:cubicBezTo>
                    <a:pt x="3759" y="3479"/>
                    <a:pt x="4293" y="2744"/>
                    <a:pt x="4303" y="1914"/>
                  </a:cubicBezTo>
                  <a:cubicBezTo>
                    <a:pt x="4303" y="783"/>
                    <a:pt x="3375" y="1"/>
                    <a:pt x="2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5421730" y="3934417"/>
              <a:ext cx="324616" cy="556002"/>
            </a:xfrm>
            <a:custGeom>
              <a:rect b="b" l="l" r="r" t="t"/>
              <a:pathLst>
                <a:path extrusionOk="0" h="9703" w="5735">
                  <a:moveTo>
                    <a:pt x="3168" y="0"/>
                  </a:moveTo>
                  <a:cubicBezTo>
                    <a:pt x="3091" y="10"/>
                    <a:pt x="3025" y="19"/>
                    <a:pt x="2958" y="38"/>
                  </a:cubicBezTo>
                  <a:cubicBezTo>
                    <a:pt x="2328" y="210"/>
                    <a:pt x="1899" y="782"/>
                    <a:pt x="1909" y="1431"/>
                  </a:cubicBezTo>
                  <a:lnTo>
                    <a:pt x="1909" y="1450"/>
                  </a:lnTo>
                  <a:lnTo>
                    <a:pt x="1909" y="1565"/>
                  </a:lnTo>
                  <a:cubicBezTo>
                    <a:pt x="1909" y="1641"/>
                    <a:pt x="1861" y="1717"/>
                    <a:pt x="1784" y="1746"/>
                  </a:cubicBezTo>
                  <a:cubicBezTo>
                    <a:pt x="1727" y="1765"/>
                    <a:pt x="1680" y="1784"/>
                    <a:pt x="1622" y="1813"/>
                  </a:cubicBezTo>
                  <a:cubicBezTo>
                    <a:pt x="1126" y="2061"/>
                    <a:pt x="821" y="2566"/>
                    <a:pt x="821" y="3120"/>
                  </a:cubicBezTo>
                  <a:cubicBezTo>
                    <a:pt x="821" y="3311"/>
                    <a:pt x="859" y="3492"/>
                    <a:pt x="926" y="3664"/>
                  </a:cubicBezTo>
                  <a:cubicBezTo>
                    <a:pt x="945" y="3711"/>
                    <a:pt x="964" y="3759"/>
                    <a:pt x="983" y="3797"/>
                  </a:cubicBezTo>
                  <a:cubicBezTo>
                    <a:pt x="1021" y="3873"/>
                    <a:pt x="993" y="3969"/>
                    <a:pt x="926" y="4017"/>
                  </a:cubicBezTo>
                  <a:cubicBezTo>
                    <a:pt x="830" y="4074"/>
                    <a:pt x="745" y="4150"/>
                    <a:pt x="668" y="4226"/>
                  </a:cubicBezTo>
                  <a:cubicBezTo>
                    <a:pt x="239" y="4637"/>
                    <a:pt x="1" y="5199"/>
                    <a:pt x="1" y="5791"/>
                  </a:cubicBezTo>
                  <a:cubicBezTo>
                    <a:pt x="1" y="6812"/>
                    <a:pt x="687" y="7661"/>
                    <a:pt x="1594" y="7852"/>
                  </a:cubicBezTo>
                  <a:lnTo>
                    <a:pt x="1622" y="7861"/>
                  </a:lnTo>
                  <a:lnTo>
                    <a:pt x="1708" y="7880"/>
                  </a:lnTo>
                  <a:cubicBezTo>
                    <a:pt x="1784" y="7890"/>
                    <a:pt x="1842" y="7947"/>
                    <a:pt x="1851" y="8014"/>
                  </a:cubicBezTo>
                  <a:cubicBezTo>
                    <a:pt x="1861" y="8042"/>
                    <a:pt x="1861" y="8071"/>
                    <a:pt x="1870" y="8100"/>
                  </a:cubicBezTo>
                  <a:cubicBezTo>
                    <a:pt x="1880" y="8128"/>
                    <a:pt x="1889" y="8166"/>
                    <a:pt x="1889" y="8195"/>
                  </a:cubicBezTo>
                  <a:cubicBezTo>
                    <a:pt x="2109" y="9063"/>
                    <a:pt x="2882" y="9683"/>
                    <a:pt x="3778" y="9702"/>
                  </a:cubicBezTo>
                  <a:cubicBezTo>
                    <a:pt x="4255" y="9702"/>
                    <a:pt x="4723" y="9521"/>
                    <a:pt x="5076" y="9187"/>
                  </a:cubicBezTo>
                  <a:cubicBezTo>
                    <a:pt x="5496" y="8777"/>
                    <a:pt x="5734" y="8224"/>
                    <a:pt x="5724" y="7632"/>
                  </a:cubicBezTo>
                  <a:cubicBezTo>
                    <a:pt x="5724" y="7127"/>
                    <a:pt x="5553" y="6630"/>
                    <a:pt x="5219" y="6249"/>
                  </a:cubicBezTo>
                  <a:cubicBezTo>
                    <a:pt x="5171" y="6192"/>
                    <a:pt x="5114" y="6134"/>
                    <a:pt x="5057" y="6077"/>
                  </a:cubicBezTo>
                  <a:cubicBezTo>
                    <a:pt x="5028" y="6049"/>
                    <a:pt x="4999" y="6001"/>
                    <a:pt x="5009" y="5953"/>
                  </a:cubicBezTo>
                  <a:lnTo>
                    <a:pt x="5009" y="1441"/>
                  </a:lnTo>
                  <a:cubicBezTo>
                    <a:pt x="4999" y="649"/>
                    <a:pt x="4351" y="10"/>
                    <a:pt x="3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5589614" y="4268947"/>
              <a:ext cx="128093" cy="62401"/>
            </a:xfrm>
            <a:custGeom>
              <a:rect b="b" l="l" r="r" t="t"/>
              <a:pathLst>
                <a:path extrusionOk="0" h="1089" w="2263">
                  <a:moveTo>
                    <a:pt x="2043" y="1"/>
                  </a:moveTo>
                  <a:cubicBezTo>
                    <a:pt x="1385" y="67"/>
                    <a:pt x="555" y="325"/>
                    <a:pt x="154" y="726"/>
                  </a:cubicBezTo>
                  <a:cubicBezTo>
                    <a:pt x="1" y="879"/>
                    <a:pt x="138" y="1088"/>
                    <a:pt x="301" y="1088"/>
                  </a:cubicBezTo>
                  <a:cubicBezTo>
                    <a:pt x="350" y="1088"/>
                    <a:pt x="403" y="1068"/>
                    <a:pt x="450" y="1021"/>
                  </a:cubicBezTo>
                  <a:cubicBezTo>
                    <a:pt x="831" y="659"/>
                    <a:pt x="1680" y="439"/>
                    <a:pt x="2262" y="411"/>
                  </a:cubicBezTo>
                  <a:cubicBezTo>
                    <a:pt x="2205" y="354"/>
                    <a:pt x="2157" y="296"/>
                    <a:pt x="2100" y="249"/>
                  </a:cubicBezTo>
                  <a:cubicBezTo>
                    <a:pt x="2062" y="211"/>
                    <a:pt x="2043" y="163"/>
                    <a:pt x="2043" y="115"/>
                  </a:cubicBezTo>
                  <a:lnTo>
                    <a:pt x="2043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5512466" y="4325273"/>
              <a:ext cx="78621" cy="78733"/>
            </a:xfrm>
            <a:custGeom>
              <a:rect b="b" l="l" r="r" t="t"/>
              <a:pathLst>
                <a:path extrusionOk="0" h="1374" w="1389">
                  <a:moveTo>
                    <a:pt x="1091" y="0"/>
                  </a:moveTo>
                  <a:cubicBezTo>
                    <a:pt x="1063" y="0"/>
                    <a:pt x="1034" y="6"/>
                    <a:pt x="1002" y="19"/>
                  </a:cubicBezTo>
                  <a:cubicBezTo>
                    <a:pt x="525" y="201"/>
                    <a:pt x="162" y="763"/>
                    <a:pt x="0" y="1031"/>
                  </a:cubicBezTo>
                  <a:lnTo>
                    <a:pt x="29" y="1040"/>
                  </a:lnTo>
                  <a:lnTo>
                    <a:pt x="115" y="1059"/>
                  </a:lnTo>
                  <a:cubicBezTo>
                    <a:pt x="191" y="1069"/>
                    <a:pt x="248" y="1126"/>
                    <a:pt x="258" y="1193"/>
                  </a:cubicBezTo>
                  <a:cubicBezTo>
                    <a:pt x="267" y="1221"/>
                    <a:pt x="267" y="1250"/>
                    <a:pt x="277" y="1279"/>
                  </a:cubicBezTo>
                  <a:cubicBezTo>
                    <a:pt x="286" y="1307"/>
                    <a:pt x="296" y="1345"/>
                    <a:pt x="306" y="1374"/>
                  </a:cubicBezTo>
                  <a:lnTo>
                    <a:pt x="306" y="1364"/>
                  </a:lnTo>
                  <a:cubicBezTo>
                    <a:pt x="306" y="1355"/>
                    <a:pt x="687" y="582"/>
                    <a:pt x="1135" y="420"/>
                  </a:cubicBezTo>
                  <a:cubicBezTo>
                    <a:pt x="1389" y="352"/>
                    <a:pt x="1306" y="0"/>
                    <a:pt x="1091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5458975" y="4129015"/>
              <a:ext cx="114562" cy="47045"/>
            </a:xfrm>
            <a:custGeom>
              <a:rect b="b" l="l" r="r" t="t"/>
              <a:pathLst>
                <a:path extrusionOk="0" h="821" w="2024">
                  <a:moveTo>
                    <a:pt x="1813" y="0"/>
                  </a:moveTo>
                  <a:cubicBezTo>
                    <a:pt x="1289" y="0"/>
                    <a:pt x="764" y="86"/>
                    <a:pt x="268" y="268"/>
                  </a:cubicBezTo>
                  <a:cubicBezTo>
                    <a:pt x="287" y="315"/>
                    <a:pt x="306" y="353"/>
                    <a:pt x="325" y="401"/>
                  </a:cubicBezTo>
                  <a:cubicBezTo>
                    <a:pt x="363" y="477"/>
                    <a:pt x="335" y="563"/>
                    <a:pt x="268" y="611"/>
                  </a:cubicBezTo>
                  <a:cubicBezTo>
                    <a:pt x="172" y="678"/>
                    <a:pt x="87" y="745"/>
                    <a:pt x="1" y="821"/>
                  </a:cubicBezTo>
                  <a:cubicBezTo>
                    <a:pt x="20" y="821"/>
                    <a:pt x="39" y="811"/>
                    <a:pt x="48" y="802"/>
                  </a:cubicBezTo>
                  <a:cubicBezTo>
                    <a:pt x="48" y="793"/>
                    <a:pt x="874" y="427"/>
                    <a:pt x="1680" y="427"/>
                  </a:cubicBezTo>
                  <a:cubicBezTo>
                    <a:pt x="1718" y="427"/>
                    <a:pt x="1756" y="428"/>
                    <a:pt x="1794" y="430"/>
                  </a:cubicBezTo>
                  <a:cubicBezTo>
                    <a:pt x="1909" y="430"/>
                    <a:pt x="2014" y="344"/>
                    <a:pt x="2014" y="229"/>
                  </a:cubicBezTo>
                  <a:cubicBezTo>
                    <a:pt x="2023" y="105"/>
                    <a:pt x="1928" y="10"/>
                    <a:pt x="1813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5513540" y="4016415"/>
              <a:ext cx="82640" cy="85322"/>
            </a:xfrm>
            <a:custGeom>
              <a:rect b="b" l="l" r="r" t="t"/>
              <a:pathLst>
                <a:path extrusionOk="0" h="1489" w="1460">
                  <a:moveTo>
                    <a:pt x="287" y="0"/>
                  </a:moveTo>
                  <a:lnTo>
                    <a:pt x="287" y="19"/>
                  </a:lnTo>
                  <a:lnTo>
                    <a:pt x="287" y="134"/>
                  </a:lnTo>
                  <a:cubicBezTo>
                    <a:pt x="287" y="210"/>
                    <a:pt x="239" y="286"/>
                    <a:pt x="162" y="315"/>
                  </a:cubicBezTo>
                  <a:cubicBezTo>
                    <a:pt x="105" y="334"/>
                    <a:pt x="58" y="353"/>
                    <a:pt x="0" y="382"/>
                  </a:cubicBezTo>
                  <a:lnTo>
                    <a:pt x="77" y="382"/>
                  </a:lnTo>
                  <a:cubicBezTo>
                    <a:pt x="77" y="382"/>
                    <a:pt x="611" y="468"/>
                    <a:pt x="821" y="649"/>
                  </a:cubicBezTo>
                  <a:cubicBezTo>
                    <a:pt x="964" y="782"/>
                    <a:pt x="1031" y="992"/>
                    <a:pt x="1031" y="1269"/>
                  </a:cubicBezTo>
                  <a:cubicBezTo>
                    <a:pt x="1031" y="1383"/>
                    <a:pt x="1116" y="1479"/>
                    <a:pt x="1241" y="1488"/>
                  </a:cubicBezTo>
                  <a:cubicBezTo>
                    <a:pt x="1355" y="1488"/>
                    <a:pt x="1460" y="1393"/>
                    <a:pt x="1460" y="1279"/>
                  </a:cubicBezTo>
                  <a:cubicBezTo>
                    <a:pt x="1460" y="868"/>
                    <a:pt x="1326" y="554"/>
                    <a:pt x="1107" y="353"/>
                  </a:cubicBezTo>
                  <a:cubicBezTo>
                    <a:pt x="888" y="153"/>
                    <a:pt x="525" y="48"/>
                    <a:pt x="287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5553502" y="3965014"/>
              <a:ext cx="107544" cy="52547"/>
            </a:xfrm>
            <a:custGeom>
              <a:rect b="b" l="l" r="r" t="t"/>
              <a:pathLst>
                <a:path extrusionOk="0" h="917" w="1900">
                  <a:moveTo>
                    <a:pt x="1274" y="1"/>
                  </a:moveTo>
                  <a:cubicBezTo>
                    <a:pt x="816" y="1"/>
                    <a:pt x="377" y="208"/>
                    <a:pt x="105" y="582"/>
                  </a:cubicBezTo>
                  <a:cubicBezTo>
                    <a:pt x="0" y="725"/>
                    <a:pt x="105" y="916"/>
                    <a:pt x="277" y="916"/>
                  </a:cubicBezTo>
                  <a:cubicBezTo>
                    <a:pt x="334" y="916"/>
                    <a:pt x="401" y="888"/>
                    <a:pt x="439" y="840"/>
                  </a:cubicBezTo>
                  <a:cubicBezTo>
                    <a:pt x="636" y="574"/>
                    <a:pt x="949" y="424"/>
                    <a:pt x="1280" y="424"/>
                  </a:cubicBezTo>
                  <a:cubicBezTo>
                    <a:pt x="1318" y="424"/>
                    <a:pt x="1355" y="426"/>
                    <a:pt x="1393" y="430"/>
                  </a:cubicBezTo>
                  <a:lnTo>
                    <a:pt x="1574" y="458"/>
                  </a:lnTo>
                  <a:cubicBezTo>
                    <a:pt x="1584" y="459"/>
                    <a:pt x="1593" y="460"/>
                    <a:pt x="1602" y="460"/>
                  </a:cubicBezTo>
                  <a:cubicBezTo>
                    <a:pt x="1863" y="460"/>
                    <a:pt x="1899" y="66"/>
                    <a:pt x="1632" y="39"/>
                  </a:cubicBezTo>
                  <a:lnTo>
                    <a:pt x="1441" y="10"/>
                  </a:lnTo>
                  <a:cubicBezTo>
                    <a:pt x="1385" y="4"/>
                    <a:pt x="1329" y="1"/>
                    <a:pt x="127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5567540" y="4326019"/>
              <a:ext cx="134035" cy="98216"/>
            </a:xfrm>
            <a:custGeom>
              <a:rect b="b" l="l" r="r" t="t"/>
              <a:pathLst>
                <a:path extrusionOk="0" h="1714" w="2368">
                  <a:moveTo>
                    <a:pt x="2074" y="1"/>
                  </a:moveTo>
                  <a:cubicBezTo>
                    <a:pt x="2058" y="1"/>
                    <a:pt x="2041" y="3"/>
                    <a:pt x="2023" y="6"/>
                  </a:cubicBezTo>
                  <a:cubicBezTo>
                    <a:pt x="229" y="388"/>
                    <a:pt x="29" y="1418"/>
                    <a:pt x="19" y="1466"/>
                  </a:cubicBezTo>
                  <a:cubicBezTo>
                    <a:pt x="0" y="1580"/>
                    <a:pt x="77" y="1685"/>
                    <a:pt x="191" y="1714"/>
                  </a:cubicBezTo>
                  <a:lnTo>
                    <a:pt x="229" y="1714"/>
                  </a:lnTo>
                  <a:cubicBezTo>
                    <a:pt x="334" y="1714"/>
                    <a:pt x="420" y="1638"/>
                    <a:pt x="439" y="1542"/>
                  </a:cubicBezTo>
                  <a:cubicBezTo>
                    <a:pt x="439" y="1533"/>
                    <a:pt x="620" y="741"/>
                    <a:pt x="2109" y="417"/>
                  </a:cubicBezTo>
                  <a:cubicBezTo>
                    <a:pt x="2367" y="363"/>
                    <a:pt x="2309" y="1"/>
                    <a:pt x="207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5442277" y="4187347"/>
              <a:ext cx="69339" cy="87672"/>
            </a:xfrm>
            <a:custGeom>
              <a:rect b="b" l="l" r="r" t="t"/>
              <a:pathLst>
                <a:path extrusionOk="0" h="1530" w="1225">
                  <a:moveTo>
                    <a:pt x="931" y="1"/>
                  </a:moveTo>
                  <a:cubicBezTo>
                    <a:pt x="908" y="1"/>
                    <a:pt x="884" y="5"/>
                    <a:pt x="859" y="13"/>
                  </a:cubicBezTo>
                  <a:cubicBezTo>
                    <a:pt x="67" y="261"/>
                    <a:pt x="10" y="1262"/>
                    <a:pt x="10" y="1310"/>
                  </a:cubicBezTo>
                  <a:cubicBezTo>
                    <a:pt x="0" y="1425"/>
                    <a:pt x="86" y="1520"/>
                    <a:pt x="210" y="1530"/>
                  </a:cubicBezTo>
                  <a:lnTo>
                    <a:pt x="219" y="1530"/>
                  </a:lnTo>
                  <a:cubicBezTo>
                    <a:pt x="324" y="1530"/>
                    <a:pt x="420" y="1444"/>
                    <a:pt x="429" y="1329"/>
                  </a:cubicBezTo>
                  <a:cubicBezTo>
                    <a:pt x="429" y="1320"/>
                    <a:pt x="477" y="576"/>
                    <a:pt x="983" y="413"/>
                  </a:cubicBezTo>
                  <a:cubicBezTo>
                    <a:pt x="1224" y="336"/>
                    <a:pt x="1146" y="1"/>
                    <a:pt x="931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5595046" y="4134457"/>
              <a:ext cx="61075" cy="115978"/>
            </a:xfrm>
            <a:custGeom>
              <a:rect b="b" l="l" r="r" t="t"/>
              <a:pathLst>
                <a:path extrusionOk="0" h="2024" w="1079">
                  <a:moveTo>
                    <a:pt x="216" y="1"/>
                  </a:moveTo>
                  <a:cubicBezTo>
                    <a:pt x="124" y="1"/>
                    <a:pt x="40" y="63"/>
                    <a:pt x="20" y="163"/>
                  </a:cubicBezTo>
                  <a:cubicBezTo>
                    <a:pt x="1" y="249"/>
                    <a:pt x="29" y="344"/>
                    <a:pt x="115" y="392"/>
                  </a:cubicBezTo>
                  <a:cubicBezTo>
                    <a:pt x="306" y="516"/>
                    <a:pt x="659" y="869"/>
                    <a:pt x="659" y="1804"/>
                  </a:cubicBezTo>
                  <a:cubicBezTo>
                    <a:pt x="659" y="1918"/>
                    <a:pt x="745" y="2014"/>
                    <a:pt x="859" y="2023"/>
                  </a:cubicBezTo>
                  <a:cubicBezTo>
                    <a:pt x="983" y="2023"/>
                    <a:pt x="1079" y="1928"/>
                    <a:pt x="1079" y="1813"/>
                  </a:cubicBezTo>
                  <a:cubicBezTo>
                    <a:pt x="1079" y="688"/>
                    <a:pt x="630" y="220"/>
                    <a:pt x="335" y="39"/>
                  </a:cubicBezTo>
                  <a:cubicBezTo>
                    <a:pt x="297" y="13"/>
                    <a:pt x="256" y="1"/>
                    <a:pt x="216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5662130" y="3743831"/>
              <a:ext cx="112657" cy="111776"/>
            </a:xfrm>
            <a:custGeom>
              <a:rect b="b" l="l" r="r" t="t"/>
              <a:pathLst>
                <a:path extrusionOk="0" h="13243" w="14789">
                  <a:moveTo>
                    <a:pt x="4050" y="0"/>
                  </a:moveTo>
                  <a:cubicBezTo>
                    <a:pt x="3523" y="0"/>
                    <a:pt x="2993" y="103"/>
                    <a:pt x="2490" y="314"/>
                  </a:cubicBezTo>
                  <a:cubicBezTo>
                    <a:pt x="978" y="952"/>
                    <a:pt x="0" y="2436"/>
                    <a:pt x="14" y="4073"/>
                  </a:cubicBezTo>
                  <a:cubicBezTo>
                    <a:pt x="14" y="8283"/>
                    <a:pt x="5431" y="12105"/>
                    <a:pt x="6985" y="13118"/>
                  </a:cubicBezTo>
                  <a:cubicBezTo>
                    <a:pt x="7110" y="13201"/>
                    <a:pt x="7254" y="13243"/>
                    <a:pt x="7398" y="13243"/>
                  </a:cubicBezTo>
                  <a:cubicBezTo>
                    <a:pt x="7542" y="13243"/>
                    <a:pt x="7686" y="13201"/>
                    <a:pt x="7810" y="13118"/>
                  </a:cubicBezTo>
                  <a:cubicBezTo>
                    <a:pt x="9364" y="12105"/>
                    <a:pt x="14781" y="8283"/>
                    <a:pt x="14781" y="4073"/>
                  </a:cubicBezTo>
                  <a:cubicBezTo>
                    <a:pt x="14788" y="1833"/>
                    <a:pt x="12971" y="8"/>
                    <a:pt x="10731" y="1"/>
                  </a:cubicBezTo>
                  <a:cubicBezTo>
                    <a:pt x="9662" y="1"/>
                    <a:pt x="8643" y="424"/>
                    <a:pt x="7887" y="1174"/>
                  </a:cubicBezTo>
                  <a:cubicBezTo>
                    <a:pt x="7752" y="1309"/>
                    <a:pt x="7575" y="1376"/>
                    <a:pt x="7397" y="1376"/>
                  </a:cubicBezTo>
                  <a:cubicBezTo>
                    <a:pt x="7219" y="1376"/>
                    <a:pt x="7041" y="1309"/>
                    <a:pt x="6902" y="1174"/>
                  </a:cubicBezTo>
                  <a:cubicBezTo>
                    <a:pt x="6131" y="407"/>
                    <a:pt x="5098" y="0"/>
                    <a:pt x="4050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5662184" y="3743839"/>
              <a:ext cx="56279" cy="111717"/>
            </a:xfrm>
            <a:custGeom>
              <a:rect b="b" l="l" r="r" t="t"/>
              <a:pathLst>
                <a:path extrusionOk="0" h="13236" w="7388">
                  <a:moveTo>
                    <a:pt x="4058" y="0"/>
                  </a:moveTo>
                  <a:cubicBezTo>
                    <a:pt x="1811" y="7"/>
                    <a:pt x="0" y="1832"/>
                    <a:pt x="7" y="4072"/>
                  </a:cubicBezTo>
                  <a:cubicBezTo>
                    <a:pt x="7" y="8282"/>
                    <a:pt x="5424" y="12104"/>
                    <a:pt x="6978" y="13117"/>
                  </a:cubicBezTo>
                  <a:cubicBezTo>
                    <a:pt x="7088" y="13188"/>
                    <a:pt x="7223" y="13235"/>
                    <a:pt x="7360" y="13235"/>
                  </a:cubicBezTo>
                  <a:cubicBezTo>
                    <a:pt x="7369" y="13235"/>
                    <a:pt x="7378" y="13235"/>
                    <a:pt x="7387" y="13235"/>
                  </a:cubicBezTo>
                  <a:cubicBezTo>
                    <a:pt x="1859" y="5688"/>
                    <a:pt x="3829" y="1457"/>
                    <a:pt x="5702" y="354"/>
                  </a:cubicBezTo>
                  <a:cubicBezTo>
                    <a:pt x="5182" y="118"/>
                    <a:pt x="4620" y="0"/>
                    <a:pt x="4058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6149296" y="4794993"/>
              <a:ext cx="817893" cy="458937"/>
            </a:xfrm>
            <a:custGeom>
              <a:rect b="b" l="l" r="r" t="t"/>
              <a:pathLst>
                <a:path extrusionOk="0" h="8706" w="14449">
                  <a:moveTo>
                    <a:pt x="7221" y="1"/>
                  </a:moveTo>
                  <a:cubicBezTo>
                    <a:pt x="6361" y="1"/>
                    <a:pt x="5071" y="549"/>
                    <a:pt x="3392" y="1645"/>
                  </a:cubicBezTo>
                  <a:cubicBezTo>
                    <a:pt x="2303" y="2352"/>
                    <a:pt x="1263" y="3122"/>
                    <a:pt x="257" y="3941"/>
                  </a:cubicBezTo>
                  <a:cubicBezTo>
                    <a:pt x="0" y="4156"/>
                    <a:pt x="0" y="4551"/>
                    <a:pt x="257" y="4759"/>
                  </a:cubicBezTo>
                  <a:cubicBezTo>
                    <a:pt x="1263" y="5584"/>
                    <a:pt x="2303" y="6347"/>
                    <a:pt x="3392" y="7062"/>
                  </a:cubicBezTo>
                  <a:cubicBezTo>
                    <a:pt x="5071" y="8151"/>
                    <a:pt x="6361" y="8706"/>
                    <a:pt x="7221" y="8706"/>
                  </a:cubicBezTo>
                  <a:cubicBezTo>
                    <a:pt x="8081" y="8706"/>
                    <a:pt x="9371" y="8151"/>
                    <a:pt x="11057" y="7062"/>
                  </a:cubicBezTo>
                  <a:cubicBezTo>
                    <a:pt x="12139" y="6347"/>
                    <a:pt x="13186" y="5584"/>
                    <a:pt x="14192" y="4759"/>
                  </a:cubicBezTo>
                  <a:cubicBezTo>
                    <a:pt x="14449" y="4551"/>
                    <a:pt x="14449" y="4156"/>
                    <a:pt x="14192" y="3941"/>
                  </a:cubicBezTo>
                  <a:cubicBezTo>
                    <a:pt x="13186" y="3122"/>
                    <a:pt x="12139" y="2352"/>
                    <a:pt x="11057" y="1645"/>
                  </a:cubicBezTo>
                  <a:cubicBezTo>
                    <a:pt x="9371" y="549"/>
                    <a:pt x="8081" y="1"/>
                    <a:pt x="7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6148899" y="4794993"/>
              <a:ext cx="450014" cy="458937"/>
            </a:xfrm>
            <a:custGeom>
              <a:rect b="b" l="l" r="r" t="t"/>
              <a:pathLst>
                <a:path extrusionOk="0" h="8706" w="7950">
                  <a:moveTo>
                    <a:pt x="7228" y="1"/>
                  </a:moveTo>
                  <a:cubicBezTo>
                    <a:pt x="6368" y="1"/>
                    <a:pt x="5078" y="549"/>
                    <a:pt x="3399" y="1645"/>
                  </a:cubicBezTo>
                  <a:cubicBezTo>
                    <a:pt x="2310" y="2352"/>
                    <a:pt x="1263" y="3122"/>
                    <a:pt x="264" y="3941"/>
                  </a:cubicBezTo>
                  <a:cubicBezTo>
                    <a:pt x="1" y="4156"/>
                    <a:pt x="1" y="4551"/>
                    <a:pt x="264" y="4759"/>
                  </a:cubicBezTo>
                  <a:cubicBezTo>
                    <a:pt x="1263" y="5584"/>
                    <a:pt x="2310" y="6347"/>
                    <a:pt x="3392" y="7062"/>
                  </a:cubicBezTo>
                  <a:cubicBezTo>
                    <a:pt x="5078" y="8151"/>
                    <a:pt x="6368" y="8706"/>
                    <a:pt x="7228" y="8706"/>
                  </a:cubicBezTo>
                  <a:cubicBezTo>
                    <a:pt x="7471" y="8699"/>
                    <a:pt x="7714" y="8664"/>
                    <a:pt x="7949" y="8602"/>
                  </a:cubicBezTo>
                  <a:cubicBezTo>
                    <a:pt x="7145" y="8394"/>
                    <a:pt x="6104" y="7880"/>
                    <a:pt x="4835" y="7062"/>
                  </a:cubicBezTo>
                  <a:cubicBezTo>
                    <a:pt x="3753" y="6347"/>
                    <a:pt x="2706" y="5584"/>
                    <a:pt x="1707" y="4759"/>
                  </a:cubicBezTo>
                  <a:cubicBezTo>
                    <a:pt x="1443" y="4551"/>
                    <a:pt x="1443" y="4156"/>
                    <a:pt x="1707" y="3941"/>
                  </a:cubicBezTo>
                  <a:cubicBezTo>
                    <a:pt x="2706" y="3122"/>
                    <a:pt x="3753" y="2352"/>
                    <a:pt x="4835" y="1645"/>
                  </a:cubicBezTo>
                  <a:cubicBezTo>
                    <a:pt x="6104" y="826"/>
                    <a:pt x="7145" y="306"/>
                    <a:pt x="7949" y="105"/>
                  </a:cubicBezTo>
                  <a:cubicBezTo>
                    <a:pt x="7714" y="35"/>
                    <a:pt x="7471" y="1"/>
                    <a:pt x="7228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6367962" y="4860466"/>
              <a:ext cx="366408" cy="328415"/>
            </a:xfrm>
            <a:custGeom>
              <a:rect b="b" l="l" r="r" t="t"/>
              <a:pathLst>
                <a:path extrusionOk="0" h="6230" w="6473">
                  <a:moveTo>
                    <a:pt x="3359" y="1"/>
                  </a:moveTo>
                  <a:cubicBezTo>
                    <a:pt x="2549" y="1"/>
                    <a:pt x="1753" y="315"/>
                    <a:pt x="1159" y="909"/>
                  </a:cubicBezTo>
                  <a:cubicBezTo>
                    <a:pt x="271" y="1804"/>
                    <a:pt x="1" y="3142"/>
                    <a:pt x="486" y="4301"/>
                  </a:cubicBezTo>
                  <a:cubicBezTo>
                    <a:pt x="965" y="5466"/>
                    <a:pt x="2103" y="6229"/>
                    <a:pt x="3358" y="6229"/>
                  </a:cubicBezTo>
                  <a:cubicBezTo>
                    <a:pt x="5078" y="6222"/>
                    <a:pt x="6472" y="4828"/>
                    <a:pt x="6472" y="3115"/>
                  </a:cubicBezTo>
                  <a:cubicBezTo>
                    <a:pt x="6472" y="1852"/>
                    <a:pt x="5716" y="722"/>
                    <a:pt x="4551" y="236"/>
                  </a:cubicBezTo>
                  <a:cubicBezTo>
                    <a:pt x="4165" y="78"/>
                    <a:pt x="3760" y="1"/>
                    <a:pt x="3359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6382113" y="4860308"/>
              <a:ext cx="209725" cy="328256"/>
            </a:xfrm>
            <a:custGeom>
              <a:rect b="b" l="l" r="r" t="t"/>
              <a:pathLst>
                <a:path extrusionOk="0" h="6227" w="3705">
                  <a:moveTo>
                    <a:pt x="3102" y="0"/>
                  </a:moveTo>
                  <a:cubicBezTo>
                    <a:pt x="1427" y="0"/>
                    <a:pt x="1" y="1361"/>
                    <a:pt x="1" y="3111"/>
                  </a:cubicBezTo>
                  <a:cubicBezTo>
                    <a:pt x="1" y="4863"/>
                    <a:pt x="1432" y="6226"/>
                    <a:pt x="3112" y="6226"/>
                  </a:cubicBezTo>
                  <a:cubicBezTo>
                    <a:pt x="3307" y="6226"/>
                    <a:pt x="3505" y="6208"/>
                    <a:pt x="3705" y="6170"/>
                  </a:cubicBezTo>
                  <a:cubicBezTo>
                    <a:pt x="2241" y="5885"/>
                    <a:pt x="1187" y="4602"/>
                    <a:pt x="1180" y="3111"/>
                  </a:cubicBezTo>
                  <a:cubicBezTo>
                    <a:pt x="1187" y="1619"/>
                    <a:pt x="2241" y="343"/>
                    <a:pt x="3705" y="59"/>
                  </a:cubicBezTo>
                  <a:cubicBezTo>
                    <a:pt x="3502" y="19"/>
                    <a:pt x="3300" y="0"/>
                    <a:pt x="3102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6439454" y="4941490"/>
              <a:ext cx="207742" cy="165841"/>
            </a:xfrm>
            <a:custGeom>
              <a:rect b="b" l="l" r="r" t="t"/>
              <a:pathLst>
                <a:path extrusionOk="0" h="3146" w="3670">
                  <a:moveTo>
                    <a:pt x="2084" y="1"/>
                  </a:moveTo>
                  <a:cubicBezTo>
                    <a:pt x="1699" y="1"/>
                    <a:pt x="1305" y="143"/>
                    <a:pt x="985" y="461"/>
                  </a:cubicBezTo>
                  <a:cubicBezTo>
                    <a:pt x="0" y="1453"/>
                    <a:pt x="701" y="3145"/>
                    <a:pt x="2095" y="3145"/>
                  </a:cubicBezTo>
                  <a:cubicBezTo>
                    <a:pt x="2962" y="3138"/>
                    <a:pt x="3663" y="2438"/>
                    <a:pt x="3670" y="1571"/>
                  </a:cubicBezTo>
                  <a:cubicBezTo>
                    <a:pt x="3670" y="627"/>
                    <a:pt x="2894" y="1"/>
                    <a:pt x="2084" y="1"/>
                  </a:cubicBezTo>
                  <a:close/>
                </a:path>
              </a:pathLst>
            </a:custGeom>
            <a:solidFill>
              <a:srgbClr val="455F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6468890" y="4941593"/>
              <a:ext cx="123740" cy="165737"/>
            </a:xfrm>
            <a:custGeom>
              <a:rect b="b" l="l" r="r" t="t"/>
              <a:pathLst>
                <a:path extrusionOk="0" h="3144" w="2186">
                  <a:moveTo>
                    <a:pt x="1572" y="0"/>
                  </a:moveTo>
                  <a:cubicBezTo>
                    <a:pt x="744" y="0"/>
                    <a:pt x="1" y="666"/>
                    <a:pt x="1" y="1569"/>
                  </a:cubicBezTo>
                  <a:cubicBezTo>
                    <a:pt x="1" y="2473"/>
                    <a:pt x="746" y="3143"/>
                    <a:pt x="1575" y="3143"/>
                  </a:cubicBezTo>
                  <a:cubicBezTo>
                    <a:pt x="1777" y="3143"/>
                    <a:pt x="1983" y="3104"/>
                    <a:pt x="2185" y="3018"/>
                  </a:cubicBezTo>
                  <a:cubicBezTo>
                    <a:pt x="1610" y="2769"/>
                    <a:pt x="1235" y="2200"/>
                    <a:pt x="1235" y="1569"/>
                  </a:cubicBezTo>
                  <a:cubicBezTo>
                    <a:pt x="1235" y="938"/>
                    <a:pt x="1610" y="369"/>
                    <a:pt x="2185" y="126"/>
                  </a:cubicBezTo>
                  <a:cubicBezTo>
                    <a:pt x="1982" y="40"/>
                    <a:pt x="1775" y="0"/>
                    <a:pt x="157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6810279" y="4825253"/>
              <a:ext cx="82248" cy="52820"/>
            </a:xfrm>
            <a:custGeom>
              <a:rect b="b" l="l" r="r" t="t"/>
              <a:pathLst>
                <a:path extrusionOk="0" h="1002" w="1453">
                  <a:moveTo>
                    <a:pt x="343" y="1"/>
                  </a:moveTo>
                  <a:cubicBezTo>
                    <a:pt x="142" y="1"/>
                    <a:pt x="1" y="290"/>
                    <a:pt x="212" y="433"/>
                  </a:cubicBezTo>
                  <a:lnTo>
                    <a:pt x="219" y="433"/>
                  </a:lnTo>
                  <a:cubicBezTo>
                    <a:pt x="469" y="599"/>
                    <a:pt x="725" y="772"/>
                    <a:pt x="989" y="960"/>
                  </a:cubicBezTo>
                  <a:cubicBezTo>
                    <a:pt x="1033" y="989"/>
                    <a:pt x="1078" y="1002"/>
                    <a:pt x="1119" y="1002"/>
                  </a:cubicBezTo>
                  <a:cubicBezTo>
                    <a:pt x="1314" y="1002"/>
                    <a:pt x="1452" y="727"/>
                    <a:pt x="1253" y="578"/>
                  </a:cubicBezTo>
                  <a:cubicBezTo>
                    <a:pt x="996" y="391"/>
                    <a:pt x="732" y="211"/>
                    <a:pt x="476" y="44"/>
                  </a:cubicBezTo>
                  <a:cubicBezTo>
                    <a:pt x="431" y="14"/>
                    <a:pt x="385" y="1"/>
                    <a:pt x="343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6291828" y="4717872"/>
              <a:ext cx="496261" cy="117766"/>
            </a:xfrm>
            <a:custGeom>
              <a:rect b="b" l="l" r="r" t="t"/>
              <a:pathLst>
                <a:path extrusionOk="0" h="2234" w="8767">
                  <a:moveTo>
                    <a:pt x="4710" y="0"/>
                  </a:moveTo>
                  <a:cubicBezTo>
                    <a:pt x="3566" y="0"/>
                    <a:pt x="2095" y="590"/>
                    <a:pt x="201" y="1804"/>
                  </a:cubicBezTo>
                  <a:cubicBezTo>
                    <a:pt x="0" y="1929"/>
                    <a:pt x="90" y="2227"/>
                    <a:pt x="326" y="2227"/>
                  </a:cubicBezTo>
                  <a:lnTo>
                    <a:pt x="319" y="2234"/>
                  </a:lnTo>
                  <a:cubicBezTo>
                    <a:pt x="368" y="2234"/>
                    <a:pt x="410" y="2220"/>
                    <a:pt x="444" y="2199"/>
                  </a:cubicBezTo>
                  <a:cubicBezTo>
                    <a:pt x="2268" y="1034"/>
                    <a:pt x="3656" y="472"/>
                    <a:pt x="4703" y="472"/>
                  </a:cubicBezTo>
                  <a:cubicBezTo>
                    <a:pt x="5626" y="472"/>
                    <a:pt x="6798" y="909"/>
                    <a:pt x="8303" y="1790"/>
                  </a:cubicBezTo>
                  <a:cubicBezTo>
                    <a:pt x="8346" y="1815"/>
                    <a:pt x="8389" y="1827"/>
                    <a:pt x="8428" y="1827"/>
                  </a:cubicBezTo>
                  <a:cubicBezTo>
                    <a:pt x="8636" y="1827"/>
                    <a:pt x="8767" y="1521"/>
                    <a:pt x="8546" y="1387"/>
                  </a:cubicBezTo>
                  <a:cubicBezTo>
                    <a:pt x="6964" y="458"/>
                    <a:pt x="5709" y="0"/>
                    <a:pt x="471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6580006" y="4946813"/>
              <a:ext cx="71889" cy="57038"/>
            </a:xfrm>
            <a:custGeom>
              <a:rect b="b" l="l" r="r" t="t"/>
              <a:pathLst>
                <a:path extrusionOk="0" h="1082" w="1270">
                  <a:moveTo>
                    <a:pt x="546" y="0"/>
                  </a:moveTo>
                  <a:cubicBezTo>
                    <a:pt x="268" y="0"/>
                    <a:pt x="0" y="216"/>
                    <a:pt x="0" y="540"/>
                  </a:cubicBezTo>
                  <a:cubicBezTo>
                    <a:pt x="0" y="839"/>
                    <a:pt x="243" y="1081"/>
                    <a:pt x="541" y="1081"/>
                  </a:cubicBezTo>
                  <a:cubicBezTo>
                    <a:pt x="1027" y="1081"/>
                    <a:pt x="1270" y="499"/>
                    <a:pt x="923" y="159"/>
                  </a:cubicBezTo>
                  <a:cubicBezTo>
                    <a:pt x="813" y="49"/>
                    <a:pt x="678" y="0"/>
                    <a:pt x="546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5314559" y="5623179"/>
              <a:ext cx="751527" cy="444094"/>
            </a:xfrm>
            <a:custGeom>
              <a:rect b="b" l="l" r="r" t="t"/>
              <a:pathLst>
                <a:path extrusionOk="0" h="16568" w="24725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5366324" y="5623179"/>
              <a:ext cx="699764" cy="405792"/>
            </a:xfrm>
            <a:custGeom>
              <a:rect b="b" l="l" r="r" t="t"/>
              <a:pathLst>
                <a:path extrusionOk="0" h="15139" w="23022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rgbClr val="E2E9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5391248" y="5576272"/>
              <a:ext cx="598153" cy="450449"/>
            </a:xfrm>
            <a:custGeom>
              <a:rect b="b" l="l" r="r" t="t"/>
              <a:pathLst>
                <a:path extrusionOk="0" h="16805" w="19679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417448" y="5576540"/>
              <a:ext cx="571952" cy="412413"/>
            </a:xfrm>
            <a:custGeom>
              <a:rect b="b" l="l" r="r" t="t"/>
              <a:pathLst>
                <a:path extrusionOk="0" h="15386" w="18817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5690309" y="5576272"/>
              <a:ext cx="299091" cy="412682"/>
            </a:xfrm>
            <a:custGeom>
              <a:rect b="b" l="l" r="r" t="t"/>
              <a:pathLst>
                <a:path extrusionOk="0" h="15396" w="984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690309" y="6009779"/>
              <a:ext cx="52433" cy="103840"/>
            </a:xfrm>
            <a:custGeom>
              <a:rect b="b" l="l" r="r" t="t"/>
              <a:pathLst>
                <a:path extrusionOk="0" h="3874" w="1725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6"/>
          <p:cNvSpPr txBox="1"/>
          <p:nvPr/>
        </p:nvSpPr>
        <p:spPr>
          <a:xfrm>
            <a:off x="620978" y="1204452"/>
            <a:ext cx="3518516" cy="5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300">
                <a:solidFill>
                  <a:srgbClr val="4372C4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Salud y bienestar físico</a:t>
            </a:r>
            <a:endParaRPr/>
          </a:p>
        </p:txBody>
      </p:sp>
      <p:sp>
        <p:nvSpPr>
          <p:cNvPr id="210" name="Google Shape;210;p6"/>
          <p:cNvSpPr txBox="1"/>
          <p:nvPr/>
        </p:nvSpPr>
        <p:spPr>
          <a:xfrm>
            <a:off x="120353" y="3010435"/>
            <a:ext cx="5121672" cy="5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300">
                <a:solidFill>
                  <a:srgbClr val="7030A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Salud mental y bienestar emocional</a:t>
            </a:r>
            <a:endParaRPr/>
          </a:p>
        </p:txBody>
      </p:sp>
      <p:sp>
        <p:nvSpPr>
          <p:cNvPr id="211" name="Google Shape;211;p6"/>
          <p:cNvSpPr txBox="1"/>
          <p:nvPr/>
        </p:nvSpPr>
        <p:spPr>
          <a:xfrm>
            <a:off x="261675" y="5143754"/>
            <a:ext cx="3926489" cy="5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300">
                <a:solidFill>
                  <a:srgbClr val="70AD47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Derecho a la educación</a:t>
            </a:r>
            <a:endParaRPr/>
          </a:p>
        </p:txBody>
      </p:sp>
      <p:sp>
        <p:nvSpPr>
          <p:cNvPr id="212" name="Google Shape;212;p6"/>
          <p:cNvSpPr txBox="1"/>
          <p:nvPr/>
        </p:nvSpPr>
        <p:spPr>
          <a:xfrm>
            <a:off x="8202802" y="2266701"/>
            <a:ext cx="3060186" cy="5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300">
                <a:solidFill>
                  <a:srgbClr val="ED7D3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Crianza con amabilidad y firmeza</a:t>
            </a:r>
            <a:endParaRPr/>
          </a:p>
        </p:txBody>
      </p:sp>
      <p:sp>
        <p:nvSpPr>
          <p:cNvPr id="213" name="Google Shape;213;p6"/>
          <p:cNvSpPr/>
          <p:nvPr/>
        </p:nvSpPr>
        <p:spPr>
          <a:xfrm>
            <a:off x="8060130" y="4443240"/>
            <a:ext cx="351965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>
                <a:solidFill>
                  <a:srgbClr val="5B9BD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Seguridad en línea y fuera de línea</a:t>
            </a:r>
            <a:endParaRPr/>
          </a:p>
        </p:txBody>
      </p:sp>
      <p:grpSp>
        <p:nvGrpSpPr>
          <p:cNvPr id="214" name="Google Shape;214;p6"/>
          <p:cNvGrpSpPr/>
          <p:nvPr/>
        </p:nvGrpSpPr>
        <p:grpSpPr>
          <a:xfrm>
            <a:off x="428871" y="1660400"/>
            <a:ext cx="4449781" cy="1271236"/>
            <a:chOff x="453255" y="1599440"/>
            <a:chExt cx="4449781" cy="1271236"/>
          </a:xfrm>
        </p:grpSpPr>
        <p:grpSp>
          <p:nvGrpSpPr>
            <p:cNvPr id="215" name="Google Shape;215;p6"/>
            <p:cNvGrpSpPr/>
            <p:nvPr/>
          </p:nvGrpSpPr>
          <p:grpSpPr>
            <a:xfrm>
              <a:off x="453255" y="1599440"/>
              <a:ext cx="4449781" cy="1271236"/>
              <a:chOff x="453255" y="1673010"/>
              <a:chExt cx="4449781" cy="1271236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3616296" y="2075004"/>
                <a:ext cx="1255080" cy="158619"/>
              </a:xfrm>
              <a:custGeom>
                <a:rect b="b" l="l" r="r" t="t"/>
                <a:pathLst>
                  <a:path extrusionOk="0" fill="none" h="4549" w="52579">
                    <a:moveTo>
                      <a:pt x="52579" y="4549"/>
                    </a:moveTo>
                    <a:lnTo>
                      <a:pt x="48602" y="0"/>
                    </a:lnTo>
                    <a:lnTo>
                      <a:pt x="1" y="0"/>
                    </a:lnTo>
                  </a:path>
                </a:pathLst>
              </a:custGeom>
              <a:noFill/>
              <a:ln cap="flat" cmpd="sng" w="9525">
                <a:solidFill>
                  <a:srgbClr val="0070C0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4839047" y="2201612"/>
                <a:ext cx="63989" cy="63566"/>
              </a:xfrm>
              <a:custGeom>
                <a:rect b="b" l="l" r="r" t="t"/>
                <a:pathLst>
                  <a:path extrusionOk="0" h="1823" w="1823">
                    <a:moveTo>
                      <a:pt x="918" y="1"/>
                    </a:moveTo>
                    <a:cubicBezTo>
                      <a:pt x="418" y="1"/>
                      <a:pt x="1" y="418"/>
                      <a:pt x="1" y="918"/>
                    </a:cubicBezTo>
                    <a:cubicBezTo>
                      <a:pt x="1" y="1418"/>
                      <a:pt x="418" y="1823"/>
                      <a:pt x="918" y="1823"/>
                    </a:cubicBezTo>
                    <a:cubicBezTo>
                      <a:pt x="1418" y="1823"/>
                      <a:pt x="1823" y="1418"/>
                      <a:pt x="1823" y="918"/>
                    </a:cubicBezTo>
                    <a:cubicBezTo>
                      <a:pt x="1823" y="418"/>
                      <a:pt x="1418" y="1"/>
                      <a:pt x="918" y="1"/>
                    </a:cubicBezTo>
                    <a:close/>
                  </a:path>
                </a:pathLst>
              </a:custGeom>
              <a:solidFill>
                <a:srgbClr val="4372C4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453255" y="1673010"/>
                <a:ext cx="3935765" cy="1271236"/>
              </a:xfrm>
              <a:prstGeom prst="roundRect">
                <a:avLst>
                  <a:gd fmla="val 20054" name="adj"/>
                </a:avLst>
              </a:prstGeom>
              <a:solidFill>
                <a:srgbClr val="D8E2F3"/>
              </a:solidFill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219" name="Google Shape;219;p6"/>
            <p:cNvSpPr txBox="1"/>
            <p:nvPr/>
          </p:nvSpPr>
          <p:spPr>
            <a:xfrm>
              <a:off x="563182" y="1657964"/>
              <a:ext cx="3811125" cy="1154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3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Atención médica, cuidados COVID-19 y hábitos saludables</a:t>
              </a:r>
              <a:endParaRPr/>
            </a:p>
          </p:txBody>
        </p:sp>
      </p:grpSp>
      <p:grpSp>
        <p:nvGrpSpPr>
          <p:cNvPr id="220" name="Google Shape;220;p6"/>
          <p:cNvGrpSpPr/>
          <p:nvPr/>
        </p:nvGrpSpPr>
        <p:grpSpPr>
          <a:xfrm>
            <a:off x="316507" y="3492264"/>
            <a:ext cx="5072716" cy="1395235"/>
            <a:chOff x="316507" y="3492264"/>
            <a:chExt cx="5072716" cy="1395235"/>
          </a:xfrm>
        </p:grpSpPr>
        <p:grpSp>
          <p:nvGrpSpPr>
            <p:cNvPr id="221" name="Google Shape;221;p6"/>
            <p:cNvGrpSpPr/>
            <p:nvPr/>
          </p:nvGrpSpPr>
          <p:grpSpPr>
            <a:xfrm>
              <a:off x="316507" y="3492264"/>
              <a:ext cx="4735304" cy="1395235"/>
              <a:chOff x="349165" y="3622893"/>
              <a:chExt cx="4735304" cy="1395235"/>
            </a:xfrm>
          </p:grpSpPr>
          <p:sp>
            <p:nvSpPr>
              <p:cNvPr id="222" name="Google Shape;222;p6"/>
              <p:cNvSpPr/>
              <p:nvPr/>
            </p:nvSpPr>
            <p:spPr>
              <a:xfrm>
                <a:off x="3797729" y="3622893"/>
                <a:ext cx="1255080" cy="158619"/>
              </a:xfrm>
              <a:custGeom>
                <a:rect b="b" l="l" r="r" t="t"/>
                <a:pathLst>
                  <a:path extrusionOk="0" fill="none" h="4549" w="52579">
                    <a:moveTo>
                      <a:pt x="52579" y="4549"/>
                    </a:moveTo>
                    <a:lnTo>
                      <a:pt x="48602" y="0"/>
                    </a:lnTo>
                    <a:lnTo>
                      <a:pt x="1" y="0"/>
                    </a:lnTo>
                  </a:path>
                </a:pathLst>
              </a:custGeom>
              <a:noFill/>
              <a:ln cap="flat" cmpd="sng" w="9525">
                <a:solidFill>
                  <a:srgbClr val="7030A0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5020480" y="3749496"/>
                <a:ext cx="63989" cy="63566"/>
              </a:xfrm>
              <a:custGeom>
                <a:rect b="b" l="l" r="r" t="t"/>
                <a:pathLst>
                  <a:path extrusionOk="0" h="1823" w="1823">
                    <a:moveTo>
                      <a:pt x="918" y="1"/>
                    </a:moveTo>
                    <a:cubicBezTo>
                      <a:pt x="418" y="1"/>
                      <a:pt x="1" y="418"/>
                      <a:pt x="1" y="918"/>
                    </a:cubicBezTo>
                    <a:cubicBezTo>
                      <a:pt x="1" y="1418"/>
                      <a:pt x="418" y="1823"/>
                      <a:pt x="918" y="1823"/>
                    </a:cubicBezTo>
                    <a:cubicBezTo>
                      <a:pt x="1418" y="1823"/>
                      <a:pt x="1823" y="1418"/>
                      <a:pt x="1823" y="918"/>
                    </a:cubicBezTo>
                    <a:cubicBezTo>
                      <a:pt x="1823" y="418"/>
                      <a:pt x="1418" y="1"/>
                      <a:pt x="918" y="1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349165" y="3713864"/>
                <a:ext cx="4510358" cy="1304264"/>
              </a:xfrm>
              <a:prstGeom prst="roundRect">
                <a:avLst>
                  <a:gd fmla="val 18360" name="adj"/>
                </a:avLst>
              </a:prstGeom>
              <a:solidFill>
                <a:srgbClr val="E7DAFF"/>
              </a:solidFill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225" name="Google Shape;225;p6"/>
            <p:cNvSpPr txBox="1"/>
            <p:nvPr/>
          </p:nvSpPr>
          <p:spPr>
            <a:xfrm>
              <a:off x="401650" y="3813103"/>
              <a:ext cx="4987573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3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Regulación emocional, duelo, aislamiento, resiliencia y empatía</a:t>
              </a:r>
              <a:endParaRPr/>
            </a:p>
          </p:txBody>
        </p:sp>
      </p:grpSp>
      <p:grpSp>
        <p:nvGrpSpPr>
          <p:cNvPr id="226" name="Google Shape;226;p6"/>
          <p:cNvGrpSpPr/>
          <p:nvPr/>
        </p:nvGrpSpPr>
        <p:grpSpPr>
          <a:xfrm>
            <a:off x="348036" y="5625456"/>
            <a:ext cx="4386054" cy="995648"/>
            <a:chOff x="348036" y="5625456"/>
            <a:chExt cx="4386054" cy="995648"/>
          </a:xfrm>
        </p:grpSpPr>
        <p:grpSp>
          <p:nvGrpSpPr>
            <p:cNvPr id="227" name="Google Shape;227;p6"/>
            <p:cNvGrpSpPr/>
            <p:nvPr/>
          </p:nvGrpSpPr>
          <p:grpSpPr>
            <a:xfrm>
              <a:off x="348036" y="5625456"/>
              <a:ext cx="4386054" cy="995648"/>
              <a:chOff x="526710" y="5635966"/>
              <a:chExt cx="4386054" cy="995648"/>
            </a:xfrm>
          </p:grpSpPr>
          <p:sp>
            <p:nvSpPr>
              <p:cNvPr id="228" name="Google Shape;228;p6"/>
              <p:cNvSpPr/>
              <p:nvPr/>
            </p:nvSpPr>
            <p:spPr>
              <a:xfrm>
                <a:off x="3626024" y="5635966"/>
                <a:ext cx="1255080" cy="158619"/>
              </a:xfrm>
              <a:custGeom>
                <a:rect b="b" l="l" r="r" t="t"/>
                <a:pathLst>
                  <a:path extrusionOk="0" fill="none" h="4549" w="52579">
                    <a:moveTo>
                      <a:pt x="52579" y="4549"/>
                    </a:moveTo>
                    <a:lnTo>
                      <a:pt x="48602" y="1"/>
                    </a:lnTo>
                    <a:lnTo>
                      <a:pt x="1" y="1"/>
                    </a:lnTo>
                  </a:path>
                </a:pathLst>
              </a:custGeom>
              <a:noFill/>
              <a:ln cap="flat" cmpd="sng" w="9525">
                <a:solidFill>
                  <a:srgbClr val="70AD47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4848775" y="5762598"/>
                <a:ext cx="63989" cy="63531"/>
              </a:xfrm>
              <a:custGeom>
                <a:rect b="b" l="l" r="r" t="t"/>
                <a:pathLst>
                  <a:path extrusionOk="0" h="1822" w="1823">
                    <a:moveTo>
                      <a:pt x="918" y="0"/>
                    </a:moveTo>
                    <a:cubicBezTo>
                      <a:pt x="418" y="0"/>
                      <a:pt x="1" y="417"/>
                      <a:pt x="1" y="917"/>
                    </a:cubicBezTo>
                    <a:cubicBezTo>
                      <a:pt x="1" y="1417"/>
                      <a:pt x="418" y="1822"/>
                      <a:pt x="918" y="1822"/>
                    </a:cubicBezTo>
                    <a:cubicBezTo>
                      <a:pt x="1418" y="1822"/>
                      <a:pt x="1823" y="1417"/>
                      <a:pt x="1823" y="917"/>
                    </a:cubicBezTo>
                    <a:cubicBezTo>
                      <a:pt x="1823" y="417"/>
                      <a:pt x="1418" y="0"/>
                      <a:pt x="918" y="0"/>
                    </a:cubicBezTo>
                    <a:close/>
                  </a:path>
                </a:pathLst>
              </a:custGeom>
              <a:solidFill>
                <a:srgbClr val="70AD4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526710" y="5635966"/>
                <a:ext cx="3828715" cy="995648"/>
              </a:xfrm>
              <a:prstGeom prst="roundRect">
                <a:avLst>
                  <a:gd fmla="val 16667" name="adj"/>
                </a:avLst>
              </a:prstGeom>
              <a:solidFill>
                <a:srgbClr val="E1EFD8"/>
              </a:solidFill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231" name="Google Shape;231;p6"/>
            <p:cNvSpPr txBox="1"/>
            <p:nvPr/>
          </p:nvSpPr>
          <p:spPr>
            <a:xfrm>
              <a:off x="542967" y="5717978"/>
              <a:ext cx="3514809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3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Acompañamiento en casa y alianza familia-escuela</a:t>
              </a:r>
              <a:endParaRPr/>
            </a:p>
          </p:txBody>
        </p:sp>
      </p:grpSp>
      <p:grpSp>
        <p:nvGrpSpPr>
          <p:cNvPr id="232" name="Google Shape;232;p6"/>
          <p:cNvGrpSpPr/>
          <p:nvPr/>
        </p:nvGrpSpPr>
        <p:grpSpPr>
          <a:xfrm>
            <a:off x="7214172" y="2499769"/>
            <a:ext cx="4836365" cy="1808769"/>
            <a:chOff x="7214172" y="2499769"/>
            <a:chExt cx="4836365" cy="1808769"/>
          </a:xfrm>
        </p:grpSpPr>
        <p:grpSp>
          <p:nvGrpSpPr>
            <p:cNvPr id="233" name="Google Shape;233;p6"/>
            <p:cNvGrpSpPr/>
            <p:nvPr/>
          </p:nvGrpSpPr>
          <p:grpSpPr>
            <a:xfrm>
              <a:off x="7214172" y="2499769"/>
              <a:ext cx="4783569" cy="1808769"/>
              <a:chOff x="7214172" y="2499769"/>
              <a:chExt cx="4783569" cy="1808769"/>
            </a:xfrm>
          </p:grpSpPr>
          <p:sp>
            <p:nvSpPr>
              <p:cNvPr id="234" name="Google Shape;234;p6"/>
              <p:cNvSpPr/>
              <p:nvPr/>
            </p:nvSpPr>
            <p:spPr>
              <a:xfrm>
                <a:off x="7245932" y="2499769"/>
                <a:ext cx="1254986" cy="158201"/>
              </a:xfrm>
              <a:custGeom>
                <a:rect b="b" l="l" r="r" t="t"/>
                <a:pathLst>
                  <a:path extrusionOk="0" fill="none" h="4537" w="52567">
                    <a:moveTo>
                      <a:pt x="0" y="4537"/>
                    </a:moveTo>
                    <a:lnTo>
                      <a:pt x="3965" y="0"/>
                    </a:lnTo>
                    <a:lnTo>
                      <a:pt x="52566" y="0"/>
                    </a:lnTo>
                  </a:path>
                </a:pathLst>
              </a:custGeom>
              <a:solidFill>
                <a:srgbClr val="ED7D31"/>
              </a:solidFill>
              <a:ln cap="flat" cmpd="sng" w="9525">
                <a:solidFill>
                  <a:srgbClr val="ED7D31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7214172" y="2626373"/>
                <a:ext cx="63532" cy="63566"/>
              </a:xfrm>
              <a:custGeom>
                <a:rect b="b" l="l" r="r" t="t"/>
                <a:pathLst>
                  <a:path extrusionOk="0" h="1823" w="1810">
                    <a:moveTo>
                      <a:pt x="905" y="1"/>
                    </a:moveTo>
                    <a:cubicBezTo>
                      <a:pt x="405" y="1"/>
                      <a:pt x="0" y="405"/>
                      <a:pt x="0" y="906"/>
                    </a:cubicBezTo>
                    <a:cubicBezTo>
                      <a:pt x="0" y="1417"/>
                      <a:pt x="405" y="1822"/>
                      <a:pt x="905" y="1822"/>
                    </a:cubicBezTo>
                    <a:cubicBezTo>
                      <a:pt x="1405" y="1822"/>
                      <a:pt x="1810" y="1417"/>
                      <a:pt x="1810" y="906"/>
                    </a:cubicBezTo>
                    <a:cubicBezTo>
                      <a:pt x="1810" y="405"/>
                      <a:pt x="1405" y="1"/>
                      <a:pt x="905" y="1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7460602" y="3027162"/>
                <a:ext cx="4537139" cy="1281376"/>
              </a:xfrm>
              <a:prstGeom prst="roundRect">
                <a:avLst>
                  <a:gd fmla="val 16667" name="adj"/>
                </a:avLst>
              </a:prstGeom>
              <a:solidFill>
                <a:srgbClr val="FBE4D4"/>
              </a:solidFill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237" name="Google Shape;237;p6"/>
            <p:cNvSpPr txBox="1"/>
            <p:nvPr/>
          </p:nvSpPr>
          <p:spPr>
            <a:xfrm>
              <a:off x="7523631" y="3249279"/>
              <a:ext cx="4526906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3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Cuidado y autocuidado, rutinas y manejo del mal comportamiento</a:t>
              </a:r>
              <a:endParaRPr/>
            </a:p>
          </p:txBody>
        </p:sp>
      </p:grpSp>
      <p:grpSp>
        <p:nvGrpSpPr>
          <p:cNvPr id="238" name="Google Shape;238;p6"/>
          <p:cNvGrpSpPr/>
          <p:nvPr/>
        </p:nvGrpSpPr>
        <p:grpSpPr>
          <a:xfrm>
            <a:off x="7363066" y="4827600"/>
            <a:ext cx="5056371" cy="1754343"/>
            <a:chOff x="7363066" y="4827600"/>
            <a:chExt cx="5056371" cy="1754343"/>
          </a:xfrm>
        </p:grpSpPr>
        <p:grpSp>
          <p:nvGrpSpPr>
            <p:cNvPr id="239" name="Google Shape;239;p6"/>
            <p:cNvGrpSpPr/>
            <p:nvPr/>
          </p:nvGrpSpPr>
          <p:grpSpPr>
            <a:xfrm>
              <a:off x="7363066" y="4827600"/>
              <a:ext cx="4512862" cy="1754343"/>
              <a:chOff x="7272279" y="4875336"/>
              <a:chExt cx="4512862" cy="1754343"/>
            </a:xfrm>
          </p:grpSpPr>
          <p:sp>
            <p:nvSpPr>
              <p:cNvPr id="240" name="Google Shape;240;p6"/>
              <p:cNvSpPr/>
              <p:nvPr/>
            </p:nvSpPr>
            <p:spPr>
              <a:xfrm>
                <a:off x="7304039" y="4875336"/>
                <a:ext cx="1254986" cy="158201"/>
              </a:xfrm>
              <a:custGeom>
                <a:rect b="b" l="l" r="r" t="t"/>
                <a:pathLst>
                  <a:path extrusionOk="0" fill="none" h="4537" w="52567">
                    <a:moveTo>
                      <a:pt x="0" y="4537"/>
                    </a:moveTo>
                    <a:lnTo>
                      <a:pt x="3965" y="1"/>
                    </a:lnTo>
                    <a:lnTo>
                      <a:pt x="52566" y="1"/>
                    </a:lnTo>
                  </a:path>
                </a:pathLst>
              </a:custGeom>
              <a:noFill/>
              <a:ln cap="flat" cmpd="sng" w="9525">
                <a:solidFill>
                  <a:srgbClr val="5B9BD5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6"/>
              <p:cNvSpPr/>
              <p:nvPr/>
            </p:nvSpPr>
            <p:spPr>
              <a:xfrm>
                <a:off x="7272279" y="5001986"/>
                <a:ext cx="63532" cy="63531"/>
              </a:xfrm>
              <a:custGeom>
                <a:rect b="b" l="l" r="r" t="t"/>
                <a:pathLst>
                  <a:path extrusionOk="0" h="1822" w="1810">
                    <a:moveTo>
                      <a:pt x="905" y="0"/>
                    </a:moveTo>
                    <a:cubicBezTo>
                      <a:pt x="405" y="0"/>
                      <a:pt x="0" y="405"/>
                      <a:pt x="0" y="905"/>
                    </a:cubicBezTo>
                    <a:cubicBezTo>
                      <a:pt x="0" y="1417"/>
                      <a:pt x="405" y="1822"/>
                      <a:pt x="905" y="1822"/>
                    </a:cubicBezTo>
                    <a:cubicBezTo>
                      <a:pt x="1405" y="1822"/>
                      <a:pt x="1810" y="1417"/>
                      <a:pt x="1810" y="905"/>
                    </a:cubicBezTo>
                    <a:cubicBezTo>
                      <a:pt x="1810" y="405"/>
                      <a:pt x="1405" y="0"/>
                      <a:pt x="905" y="0"/>
                    </a:cubicBez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>
                <a:off x="7621076" y="5288661"/>
                <a:ext cx="4164065" cy="1341018"/>
              </a:xfrm>
              <a:prstGeom prst="roundRect">
                <a:avLst>
                  <a:gd fmla="val 14973" name="adj"/>
                </a:avLst>
              </a:prstGeom>
              <a:solidFill>
                <a:srgbClr val="DDEAF6"/>
              </a:solidFill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243" name="Google Shape;243;p6"/>
            <p:cNvSpPr txBox="1"/>
            <p:nvPr/>
          </p:nvSpPr>
          <p:spPr>
            <a:xfrm>
              <a:off x="7892531" y="5474721"/>
              <a:ext cx="4526906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3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Prevención de violencia, seguridad física y en internet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7"/>
          <p:cNvGrpSpPr/>
          <p:nvPr/>
        </p:nvGrpSpPr>
        <p:grpSpPr>
          <a:xfrm>
            <a:off x="1183974" y="2258962"/>
            <a:ext cx="2386327" cy="2340076"/>
            <a:chOff x="7754280" y="2867261"/>
            <a:chExt cx="1604847" cy="1573743"/>
          </a:xfrm>
        </p:grpSpPr>
        <p:sp>
          <p:nvSpPr>
            <p:cNvPr id="249" name="Google Shape;249;p7"/>
            <p:cNvSpPr/>
            <p:nvPr/>
          </p:nvSpPr>
          <p:spPr>
            <a:xfrm>
              <a:off x="7754280" y="2867261"/>
              <a:ext cx="1604847" cy="1573743"/>
            </a:xfrm>
            <a:custGeom>
              <a:rect b="b" l="l" r="r" t="t"/>
              <a:pathLst>
                <a:path extrusionOk="0" h="45133" w="45721">
                  <a:moveTo>
                    <a:pt x="22825" y="1"/>
                  </a:moveTo>
                  <a:cubicBezTo>
                    <a:pt x="22054" y="1"/>
                    <a:pt x="21283" y="295"/>
                    <a:pt x="20693" y="885"/>
                  </a:cubicBezTo>
                  <a:lnTo>
                    <a:pt x="1179" y="20482"/>
                  </a:lnTo>
                  <a:cubicBezTo>
                    <a:pt x="0" y="21661"/>
                    <a:pt x="0" y="23566"/>
                    <a:pt x="1179" y="24733"/>
                  </a:cubicBezTo>
                  <a:lnTo>
                    <a:pt x="20777" y="44259"/>
                  </a:lnTo>
                  <a:cubicBezTo>
                    <a:pt x="21364" y="44841"/>
                    <a:pt x="22133" y="45133"/>
                    <a:pt x="22900" y="45133"/>
                  </a:cubicBezTo>
                  <a:cubicBezTo>
                    <a:pt x="23672" y="45133"/>
                    <a:pt x="24442" y="44838"/>
                    <a:pt x="25027" y="44247"/>
                  </a:cubicBezTo>
                  <a:lnTo>
                    <a:pt x="32873" y="36377"/>
                  </a:lnTo>
                  <a:cubicBezTo>
                    <a:pt x="33053" y="36197"/>
                    <a:pt x="33283" y="36110"/>
                    <a:pt x="33511" y="36110"/>
                  </a:cubicBezTo>
                  <a:cubicBezTo>
                    <a:pt x="33810" y="36110"/>
                    <a:pt x="34108" y="36260"/>
                    <a:pt x="34290" y="36544"/>
                  </a:cubicBezTo>
                  <a:cubicBezTo>
                    <a:pt x="34743" y="37246"/>
                    <a:pt x="35112" y="38020"/>
                    <a:pt x="35409" y="38806"/>
                  </a:cubicBezTo>
                  <a:cubicBezTo>
                    <a:pt x="35588" y="39294"/>
                    <a:pt x="35909" y="39735"/>
                    <a:pt x="36362" y="40080"/>
                  </a:cubicBezTo>
                  <a:cubicBezTo>
                    <a:pt x="36890" y="40489"/>
                    <a:pt x="37508" y="40695"/>
                    <a:pt x="38128" y="40695"/>
                  </a:cubicBezTo>
                  <a:cubicBezTo>
                    <a:pt x="38682" y="40695"/>
                    <a:pt x="39237" y="40530"/>
                    <a:pt x="39731" y="40199"/>
                  </a:cubicBezTo>
                  <a:cubicBezTo>
                    <a:pt x="41303" y="39127"/>
                    <a:pt x="41446" y="36984"/>
                    <a:pt x="40172" y="35710"/>
                  </a:cubicBezTo>
                  <a:cubicBezTo>
                    <a:pt x="39862" y="35401"/>
                    <a:pt x="39505" y="35186"/>
                    <a:pt x="39112" y="35044"/>
                  </a:cubicBezTo>
                  <a:cubicBezTo>
                    <a:pt x="38326" y="34758"/>
                    <a:pt x="37564" y="34401"/>
                    <a:pt x="36862" y="33948"/>
                  </a:cubicBezTo>
                  <a:cubicBezTo>
                    <a:pt x="36374" y="33639"/>
                    <a:pt x="36279" y="32960"/>
                    <a:pt x="36695" y="32543"/>
                  </a:cubicBezTo>
                  <a:lnTo>
                    <a:pt x="44553" y="24661"/>
                  </a:lnTo>
                  <a:cubicBezTo>
                    <a:pt x="45720" y="23483"/>
                    <a:pt x="45720" y="21578"/>
                    <a:pt x="44542" y="20399"/>
                  </a:cubicBezTo>
                  <a:lnTo>
                    <a:pt x="24956" y="885"/>
                  </a:lnTo>
                  <a:cubicBezTo>
                    <a:pt x="24366" y="295"/>
                    <a:pt x="23595" y="1"/>
                    <a:pt x="228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7877551" y="2972389"/>
              <a:ext cx="419630" cy="416440"/>
            </a:xfrm>
            <a:custGeom>
              <a:rect b="b" l="l" r="r" t="t"/>
              <a:pathLst>
                <a:path extrusionOk="0" h="11943" w="11955">
                  <a:moveTo>
                    <a:pt x="5978" y="1"/>
                  </a:moveTo>
                  <a:cubicBezTo>
                    <a:pt x="2679" y="1"/>
                    <a:pt x="1" y="2668"/>
                    <a:pt x="1" y="5966"/>
                  </a:cubicBezTo>
                  <a:cubicBezTo>
                    <a:pt x="1" y="9276"/>
                    <a:pt x="2679" y="11943"/>
                    <a:pt x="5978" y="11943"/>
                  </a:cubicBezTo>
                  <a:cubicBezTo>
                    <a:pt x="9276" y="11943"/>
                    <a:pt x="11954" y="9276"/>
                    <a:pt x="11954" y="5966"/>
                  </a:cubicBezTo>
                  <a:cubicBezTo>
                    <a:pt x="11954" y="2668"/>
                    <a:pt x="9276" y="1"/>
                    <a:pt x="5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7"/>
            <p:cNvSpPr/>
            <p:nvPr/>
          </p:nvSpPr>
          <p:spPr>
            <a:xfrm flipH="1">
              <a:off x="8276460" y="3298111"/>
              <a:ext cx="538303" cy="672808"/>
            </a:xfrm>
            <a:custGeom>
              <a:rect b="b" l="l" r="r" t="t"/>
              <a:pathLst>
                <a:path extrusionOk="0" h="13200" w="11618">
                  <a:moveTo>
                    <a:pt x="1294" y="1"/>
                  </a:moveTo>
                  <a:cubicBezTo>
                    <a:pt x="575" y="1"/>
                    <a:pt x="0" y="585"/>
                    <a:pt x="0" y="1304"/>
                  </a:cubicBezTo>
                  <a:lnTo>
                    <a:pt x="0" y="3116"/>
                  </a:lnTo>
                  <a:lnTo>
                    <a:pt x="546" y="2943"/>
                  </a:lnTo>
                  <a:lnTo>
                    <a:pt x="546" y="2339"/>
                  </a:lnTo>
                  <a:lnTo>
                    <a:pt x="546" y="1304"/>
                  </a:lnTo>
                  <a:cubicBezTo>
                    <a:pt x="546" y="892"/>
                    <a:pt x="882" y="557"/>
                    <a:pt x="1294" y="557"/>
                  </a:cubicBezTo>
                  <a:lnTo>
                    <a:pt x="2157" y="557"/>
                  </a:lnTo>
                  <a:lnTo>
                    <a:pt x="2157" y="1"/>
                  </a:lnTo>
                  <a:close/>
                  <a:moveTo>
                    <a:pt x="6614" y="10"/>
                  </a:moveTo>
                  <a:lnTo>
                    <a:pt x="6614" y="557"/>
                  </a:lnTo>
                  <a:lnTo>
                    <a:pt x="7486" y="557"/>
                  </a:lnTo>
                  <a:cubicBezTo>
                    <a:pt x="7898" y="557"/>
                    <a:pt x="8234" y="892"/>
                    <a:pt x="8234" y="1304"/>
                  </a:cubicBezTo>
                  <a:lnTo>
                    <a:pt x="8234" y="2339"/>
                  </a:lnTo>
                  <a:lnTo>
                    <a:pt x="8234" y="2943"/>
                  </a:lnTo>
                  <a:lnTo>
                    <a:pt x="8780" y="3116"/>
                  </a:lnTo>
                  <a:lnTo>
                    <a:pt x="8780" y="1304"/>
                  </a:lnTo>
                  <a:cubicBezTo>
                    <a:pt x="8780" y="585"/>
                    <a:pt x="8205" y="10"/>
                    <a:pt x="7486" y="10"/>
                  </a:cubicBezTo>
                  <a:close/>
                  <a:moveTo>
                    <a:pt x="11071" y="8963"/>
                  </a:moveTo>
                  <a:lnTo>
                    <a:pt x="11071" y="10554"/>
                  </a:lnTo>
                  <a:cubicBezTo>
                    <a:pt x="11071" y="11714"/>
                    <a:pt x="10132" y="12644"/>
                    <a:pt x="8982" y="12653"/>
                  </a:cubicBezTo>
                  <a:lnTo>
                    <a:pt x="6748" y="12653"/>
                  </a:lnTo>
                  <a:cubicBezTo>
                    <a:pt x="5598" y="12644"/>
                    <a:pt x="4659" y="11714"/>
                    <a:pt x="4659" y="10554"/>
                  </a:cubicBezTo>
                  <a:lnTo>
                    <a:pt x="4659" y="9327"/>
                  </a:lnTo>
                  <a:lnTo>
                    <a:pt x="4103" y="9327"/>
                  </a:lnTo>
                  <a:lnTo>
                    <a:pt x="4103" y="9845"/>
                  </a:lnTo>
                  <a:lnTo>
                    <a:pt x="4103" y="10554"/>
                  </a:lnTo>
                  <a:cubicBezTo>
                    <a:pt x="4103" y="12011"/>
                    <a:pt x="5291" y="13200"/>
                    <a:pt x="6748" y="13200"/>
                  </a:cubicBezTo>
                  <a:lnTo>
                    <a:pt x="8982" y="13200"/>
                  </a:lnTo>
                  <a:cubicBezTo>
                    <a:pt x="10439" y="13200"/>
                    <a:pt x="11618" y="12011"/>
                    <a:pt x="11618" y="10554"/>
                  </a:cubicBezTo>
                  <a:lnTo>
                    <a:pt x="11618" y="8963"/>
                  </a:lnTo>
                  <a:close/>
                </a:path>
              </a:pathLst>
            </a:custGeom>
            <a:solidFill>
              <a:srgbClr val="E2E9EE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 flipH="1">
              <a:off x="8652179" y="3266867"/>
              <a:ext cx="71539" cy="91390"/>
            </a:xfrm>
            <a:custGeom>
              <a:rect b="b" l="l" r="r" t="t"/>
              <a:pathLst>
                <a:path extrusionOk="0" h="1793" w="1544">
                  <a:moveTo>
                    <a:pt x="383" y="0"/>
                  </a:moveTo>
                  <a:cubicBezTo>
                    <a:pt x="173" y="0"/>
                    <a:pt x="0" y="163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793"/>
                    <a:pt x="383" y="1793"/>
                  </a:cubicBezTo>
                  <a:lnTo>
                    <a:pt x="642" y="1793"/>
                  </a:lnTo>
                  <a:cubicBezTo>
                    <a:pt x="1141" y="1793"/>
                    <a:pt x="1543" y="1390"/>
                    <a:pt x="1543" y="892"/>
                  </a:cubicBezTo>
                  <a:cubicBezTo>
                    <a:pt x="1543" y="403"/>
                    <a:pt x="1141" y="0"/>
                    <a:pt x="6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7"/>
            <p:cNvSpPr/>
            <p:nvPr/>
          </p:nvSpPr>
          <p:spPr>
            <a:xfrm flipH="1">
              <a:off x="8682853" y="3266358"/>
              <a:ext cx="40866" cy="91900"/>
            </a:xfrm>
            <a:custGeom>
              <a:rect b="b" l="l" r="r" t="t"/>
              <a:pathLst>
                <a:path extrusionOk="0" h="1803" w="882">
                  <a:moveTo>
                    <a:pt x="383" y="1"/>
                  </a:moveTo>
                  <a:cubicBezTo>
                    <a:pt x="173" y="1"/>
                    <a:pt x="0" y="164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803"/>
                    <a:pt x="383" y="1803"/>
                  </a:cubicBezTo>
                  <a:lnTo>
                    <a:pt x="642" y="1803"/>
                  </a:lnTo>
                  <a:cubicBezTo>
                    <a:pt x="729" y="1803"/>
                    <a:pt x="805" y="1793"/>
                    <a:pt x="882" y="1764"/>
                  </a:cubicBezTo>
                  <a:cubicBezTo>
                    <a:pt x="738" y="1716"/>
                    <a:pt x="642" y="1573"/>
                    <a:pt x="642" y="1419"/>
                  </a:cubicBezTo>
                  <a:lnTo>
                    <a:pt x="642" y="384"/>
                  </a:lnTo>
                  <a:cubicBezTo>
                    <a:pt x="642" y="231"/>
                    <a:pt x="738" y="87"/>
                    <a:pt x="872" y="29"/>
                  </a:cubicBezTo>
                  <a:cubicBezTo>
                    <a:pt x="796" y="10"/>
                    <a:pt x="719" y="1"/>
                    <a:pt x="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 flipH="1">
              <a:off x="8498954" y="3266867"/>
              <a:ext cx="71585" cy="91390"/>
            </a:xfrm>
            <a:custGeom>
              <a:rect b="b" l="l" r="r" t="t"/>
              <a:pathLst>
                <a:path extrusionOk="0" h="1793" w="1545">
                  <a:moveTo>
                    <a:pt x="902" y="0"/>
                  </a:moveTo>
                  <a:cubicBezTo>
                    <a:pt x="404" y="0"/>
                    <a:pt x="1" y="403"/>
                    <a:pt x="1" y="892"/>
                  </a:cubicBezTo>
                  <a:cubicBezTo>
                    <a:pt x="1" y="1390"/>
                    <a:pt x="404" y="1793"/>
                    <a:pt x="902" y="1793"/>
                  </a:cubicBezTo>
                  <a:lnTo>
                    <a:pt x="1170" y="1793"/>
                  </a:lnTo>
                  <a:cubicBezTo>
                    <a:pt x="1381" y="1793"/>
                    <a:pt x="1544" y="1630"/>
                    <a:pt x="1544" y="1419"/>
                  </a:cubicBezTo>
                  <a:lnTo>
                    <a:pt x="1544" y="374"/>
                  </a:lnTo>
                  <a:cubicBezTo>
                    <a:pt x="1544" y="163"/>
                    <a:pt x="1381" y="0"/>
                    <a:pt x="1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 flipH="1">
              <a:off x="8498954" y="3266358"/>
              <a:ext cx="40913" cy="91900"/>
            </a:xfrm>
            <a:custGeom>
              <a:rect b="b" l="l" r="r" t="t"/>
              <a:pathLst>
                <a:path extrusionOk="0" h="1803" w="883">
                  <a:moveTo>
                    <a:pt x="240" y="1"/>
                  </a:moveTo>
                  <a:cubicBezTo>
                    <a:pt x="154" y="1"/>
                    <a:pt x="77" y="10"/>
                    <a:pt x="0" y="39"/>
                  </a:cubicBezTo>
                  <a:cubicBezTo>
                    <a:pt x="135" y="96"/>
                    <a:pt x="230" y="231"/>
                    <a:pt x="230" y="384"/>
                  </a:cubicBezTo>
                  <a:lnTo>
                    <a:pt x="230" y="1419"/>
                  </a:lnTo>
                  <a:cubicBezTo>
                    <a:pt x="230" y="1573"/>
                    <a:pt x="135" y="1707"/>
                    <a:pt x="0" y="1764"/>
                  </a:cubicBezTo>
                  <a:cubicBezTo>
                    <a:pt x="77" y="1793"/>
                    <a:pt x="154" y="1803"/>
                    <a:pt x="240" y="1803"/>
                  </a:cubicBezTo>
                  <a:lnTo>
                    <a:pt x="508" y="1803"/>
                  </a:lnTo>
                  <a:cubicBezTo>
                    <a:pt x="719" y="1803"/>
                    <a:pt x="882" y="1630"/>
                    <a:pt x="882" y="1419"/>
                  </a:cubicBezTo>
                  <a:lnTo>
                    <a:pt x="882" y="384"/>
                  </a:lnTo>
                  <a:cubicBezTo>
                    <a:pt x="882" y="173"/>
                    <a:pt x="719" y="1"/>
                    <a:pt x="5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 flipH="1">
              <a:off x="8192968" y="3566930"/>
              <a:ext cx="191033" cy="200262"/>
            </a:xfrm>
            <a:custGeom>
              <a:rect b="b" l="l" r="r" t="t"/>
              <a:pathLst>
                <a:path extrusionOk="0" h="3929" w="4123">
                  <a:moveTo>
                    <a:pt x="2062" y="1"/>
                  </a:moveTo>
                  <a:cubicBezTo>
                    <a:pt x="1930" y="1"/>
                    <a:pt x="1798" y="13"/>
                    <a:pt x="1669" y="37"/>
                  </a:cubicBezTo>
                  <a:cubicBezTo>
                    <a:pt x="672" y="238"/>
                    <a:pt x="1" y="1158"/>
                    <a:pt x="97" y="2165"/>
                  </a:cubicBezTo>
                  <a:cubicBezTo>
                    <a:pt x="202" y="3171"/>
                    <a:pt x="1046" y="3929"/>
                    <a:pt x="2062" y="3929"/>
                  </a:cubicBezTo>
                  <a:cubicBezTo>
                    <a:pt x="3068" y="3929"/>
                    <a:pt x="3912" y="3171"/>
                    <a:pt x="4017" y="2165"/>
                  </a:cubicBezTo>
                  <a:cubicBezTo>
                    <a:pt x="4123" y="1158"/>
                    <a:pt x="3442" y="238"/>
                    <a:pt x="2455" y="37"/>
                  </a:cubicBezTo>
                  <a:cubicBezTo>
                    <a:pt x="2325" y="13"/>
                    <a:pt x="2194" y="1"/>
                    <a:pt x="20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 flipH="1">
              <a:off x="8188520" y="3566930"/>
              <a:ext cx="124868" cy="200364"/>
            </a:xfrm>
            <a:custGeom>
              <a:rect b="b" l="l" r="r" t="t"/>
              <a:pathLst>
                <a:path extrusionOk="0" h="3931" w="2695">
                  <a:moveTo>
                    <a:pt x="538" y="1"/>
                  </a:moveTo>
                  <a:cubicBezTo>
                    <a:pt x="406" y="1"/>
                    <a:pt x="274" y="13"/>
                    <a:pt x="145" y="37"/>
                  </a:cubicBezTo>
                  <a:cubicBezTo>
                    <a:pt x="97" y="47"/>
                    <a:pt x="49" y="56"/>
                    <a:pt x="1" y="75"/>
                  </a:cubicBezTo>
                  <a:cubicBezTo>
                    <a:pt x="844" y="315"/>
                    <a:pt x="1429" y="1082"/>
                    <a:pt x="1429" y="1964"/>
                  </a:cubicBezTo>
                  <a:cubicBezTo>
                    <a:pt x="1429" y="2845"/>
                    <a:pt x="844" y="3612"/>
                    <a:pt x="1" y="3861"/>
                  </a:cubicBezTo>
                  <a:cubicBezTo>
                    <a:pt x="173" y="3908"/>
                    <a:pt x="346" y="3930"/>
                    <a:pt x="516" y="3930"/>
                  </a:cubicBezTo>
                  <a:cubicBezTo>
                    <a:pt x="1399" y="3930"/>
                    <a:pt x="2211" y="3332"/>
                    <a:pt x="2436" y="2424"/>
                  </a:cubicBezTo>
                  <a:cubicBezTo>
                    <a:pt x="2694" y="1350"/>
                    <a:pt x="2014" y="267"/>
                    <a:pt x="931" y="37"/>
                  </a:cubicBezTo>
                  <a:cubicBezTo>
                    <a:pt x="801" y="13"/>
                    <a:pt x="670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 flipH="1">
              <a:off x="8257789" y="3632784"/>
              <a:ext cx="72465" cy="68656"/>
            </a:xfrm>
            <a:custGeom>
              <a:rect b="b" l="l" r="r" t="t"/>
              <a:pathLst>
                <a:path extrusionOk="0" h="1347" w="1564">
                  <a:moveTo>
                    <a:pt x="892" y="1"/>
                  </a:moveTo>
                  <a:cubicBezTo>
                    <a:pt x="298" y="1"/>
                    <a:pt x="1" y="729"/>
                    <a:pt x="422" y="1151"/>
                  </a:cubicBezTo>
                  <a:cubicBezTo>
                    <a:pt x="558" y="1286"/>
                    <a:pt x="723" y="1346"/>
                    <a:pt x="886" y="1346"/>
                  </a:cubicBezTo>
                  <a:cubicBezTo>
                    <a:pt x="1231" y="1346"/>
                    <a:pt x="1563" y="1075"/>
                    <a:pt x="1563" y="672"/>
                  </a:cubicBezTo>
                  <a:cubicBezTo>
                    <a:pt x="1563" y="298"/>
                    <a:pt x="1266" y="1"/>
                    <a:pt x="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7"/>
            <p:cNvSpPr/>
            <p:nvPr/>
          </p:nvSpPr>
          <p:spPr>
            <a:xfrm flipH="1">
              <a:off x="8395863" y="3429055"/>
              <a:ext cx="432291" cy="359646"/>
            </a:xfrm>
            <a:custGeom>
              <a:rect b="b" l="l" r="r" t="t"/>
              <a:pathLst>
                <a:path extrusionOk="0" h="7056" w="9330">
                  <a:moveTo>
                    <a:pt x="631" y="0"/>
                  </a:moveTo>
                  <a:cubicBezTo>
                    <a:pt x="319" y="0"/>
                    <a:pt x="0" y="233"/>
                    <a:pt x="69" y="652"/>
                  </a:cubicBezTo>
                  <a:lnTo>
                    <a:pt x="327" y="2761"/>
                  </a:lnTo>
                  <a:cubicBezTo>
                    <a:pt x="519" y="4285"/>
                    <a:pt x="1823" y="5435"/>
                    <a:pt x="3366" y="5435"/>
                  </a:cubicBezTo>
                  <a:lnTo>
                    <a:pt x="4104" y="5435"/>
                  </a:lnTo>
                  <a:lnTo>
                    <a:pt x="4104" y="6499"/>
                  </a:lnTo>
                  <a:cubicBezTo>
                    <a:pt x="4104" y="6806"/>
                    <a:pt x="4353" y="7055"/>
                    <a:pt x="4670" y="7055"/>
                  </a:cubicBezTo>
                  <a:cubicBezTo>
                    <a:pt x="4976" y="7055"/>
                    <a:pt x="5226" y="6806"/>
                    <a:pt x="5226" y="6499"/>
                  </a:cubicBezTo>
                  <a:lnTo>
                    <a:pt x="5226" y="5435"/>
                  </a:lnTo>
                  <a:lnTo>
                    <a:pt x="5964" y="5435"/>
                  </a:lnTo>
                  <a:cubicBezTo>
                    <a:pt x="7507" y="5435"/>
                    <a:pt x="8801" y="4285"/>
                    <a:pt x="9002" y="2752"/>
                  </a:cubicBezTo>
                  <a:lnTo>
                    <a:pt x="9261" y="652"/>
                  </a:lnTo>
                  <a:cubicBezTo>
                    <a:pt x="9329" y="233"/>
                    <a:pt x="9011" y="0"/>
                    <a:pt x="8699" y="0"/>
                  </a:cubicBezTo>
                  <a:cubicBezTo>
                    <a:pt x="8440" y="0"/>
                    <a:pt x="8185" y="161"/>
                    <a:pt x="8159" y="509"/>
                  </a:cubicBezTo>
                  <a:lnTo>
                    <a:pt x="7890" y="2617"/>
                  </a:lnTo>
                  <a:cubicBezTo>
                    <a:pt x="7775" y="3585"/>
                    <a:pt x="6951" y="4314"/>
                    <a:pt x="5973" y="4324"/>
                  </a:cubicBezTo>
                  <a:lnTo>
                    <a:pt x="3366" y="4324"/>
                  </a:lnTo>
                  <a:cubicBezTo>
                    <a:pt x="2379" y="4314"/>
                    <a:pt x="1554" y="3585"/>
                    <a:pt x="1439" y="2617"/>
                  </a:cubicBezTo>
                  <a:lnTo>
                    <a:pt x="1171" y="509"/>
                  </a:lnTo>
                  <a:cubicBezTo>
                    <a:pt x="1145" y="161"/>
                    <a:pt x="890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7"/>
          <p:cNvGrpSpPr/>
          <p:nvPr/>
        </p:nvGrpSpPr>
        <p:grpSpPr>
          <a:xfrm flipH="1">
            <a:off x="3337742" y="1062951"/>
            <a:ext cx="7670281" cy="5461370"/>
            <a:chOff x="-3033088" y="1673009"/>
            <a:chExt cx="8330726" cy="5461370"/>
          </a:xfrm>
        </p:grpSpPr>
        <p:sp>
          <p:nvSpPr>
            <p:cNvPr id="261" name="Google Shape;261;p7"/>
            <p:cNvSpPr/>
            <p:nvPr/>
          </p:nvSpPr>
          <p:spPr>
            <a:xfrm>
              <a:off x="3616298" y="2075004"/>
              <a:ext cx="1573664" cy="595082"/>
            </a:xfrm>
            <a:custGeom>
              <a:rect b="b" l="l" r="r" t="t"/>
              <a:pathLst>
                <a:path extrusionOk="0" fill="none" h="4549" w="52579">
                  <a:moveTo>
                    <a:pt x="52579" y="4549"/>
                  </a:moveTo>
                  <a:lnTo>
                    <a:pt x="48602" y="0"/>
                  </a:lnTo>
                  <a:lnTo>
                    <a:pt x="1" y="0"/>
                  </a:lnTo>
                </a:path>
              </a:pathLst>
            </a:custGeom>
            <a:noFill/>
            <a:ln cap="flat" cmpd="sng" w="28575">
              <a:solidFill>
                <a:srgbClr val="0070C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5082288" y="2563123"/>
              <a:ext cx="215350" cy="213926"/>
            </a:xfrm>
            <a:custGeom>
              <a:rect b="b" l="l" r="r" t="t"/>
              <a:pathLst>
                <a:path extrusionOk="0" h="1823" w="1823">
                  <a:moveTo>
                    <a:pt x="918" y="1"/>
                  </a:moveTo>
                  <a:cubicBezTo>
                    <a:pt x="418" y="1"/>
                    <a:pt x="1" y="418"/>
                    <a:pt x="1" y="918"/>
                  </a:cubicBezTo>
                  <a:cubicBezTo>
                    <a:pt x="1" y="1418"/>
                    <a:pt x="418" y="1823"/>
                    <a:pt x="918" y="1823"/>
                  </a:cubicBezTo>
                  <a:cubicBezTo>
                    <a:pt x="1418" y="1823"/>
                    <a:pt x="1823" y="1418"/>
                    <a:pt x="1823" y="918"/>
                  </a:cubicBezTo>
                  <a:cubicBezTo>
                    <a:pt x="1823" y="418"/>
                    <a:pt x="1418" y="1"/>
                    <a:pt x="918" y="1"/>
                  </a:cubicBezTo>
                  <a:close/>
                </a:path>
              </a:pathLst>
            </a:custGeom>
            <a:solidFill>
              <a:srgbClr val="4372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-3033088" y="1673009"/>
              <a:ext cx="7422111" cy="5461370"/>
            </a:xfrm>
            <a:prstGeom prst="roundRect">
              <a:avLst>
                <a:gd fmla="val 20054" name="adj"/>
              </a:avLst>
            </a:prstGeom>
            <a:solidFill>
              <a:srgbClr val="D8E2F3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6178B6"/>
                </a:buClr>
                <a:buSzPts val="2500"/>
                <a:buFont typeface="Arial"/>
                <a:buChar char="•"/>
              </a:pPr>
              <a:r>
                <a:rPr lang="es-MX" sz="2500">
                  <a:solidFill>
                    <a:srgbClr val="6178B6"/>
                  </a:solidFill>
                  <a:latin typeface="Lato"/>
                  <a:ea typeface="Lato"/>
                  <a:cs typeface="Lato"/>
                  <a:sym typeface="Lato"/>
                </a:rPr>
                <a:t>Distanciamiento</a:t>
              </a:r>
              <a:endParaRPr/>
            </a:p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6178B6"/>
                </a:buClr>
                <a:buSzPts val="2500"/>
                <a:buFont typeface="Arial"/>
                <a:buChar char="•"/>
              </a:pPr>
              <a:r>
                <a:rPr lang="es-MX" sz="2500">
                  <a:solidFill>
                    <a:srgbClr val="6178B6"/>
                  </a:solidFill>
                  <a:latin typeface="Lato"/>
                  <a:ea typeface="Lato"/>
                  <a:cs typeface="Lato"/>
                  <a:sym typeface="Lato"/>
                </a:rPr>
                <a:t>Uso de mascarilla</a:t>
              </a:r>
              <a:endParaRPr/>
            </a:p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6178B6"/>
                </a:buClr>
                <a:buSzPts val="2500"/>
                <a:buFont typeface="Arial"/>
                <a:buChar char="•"/>
              </a:pPr>
              <a:r>
                <a:rPr lang="es-MX" sz="2500">
                  <a:solidFill>
                    <a:srgbClr val="6178B6"/>
                  </a:solidFill>
                  <a:latin typeface="Lato"/>
                  <a:ea typeface="Lato"/>
                  <a:cs typeface="Lato"/>
                  <a:sym typeface="Lato"/>
                </a:rPr>
                <a:t>Lavado de manos</a:t>
              </a:r>
              <a:endParaRPr/>
            </a:p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6178B6"/>
                </a:buClr>
                <a:buSzPts val="2500"/>
                <a:buFont typeface="Arial"/>
                <a:buChar char="•"/>
              </a:pPr>
              <a:r>
                <a:rPr lang="es-MX" sz="2500">
                  <a:solidFill>
                    <a:srgbClr val="6178B6"/>
                  </a:solidFill>
                  <a:latin typeface="Lato"/>
                  <a:ea typeface="Lato"/>
                  <a:cs typeface="Lato"/>
                  <a:sym typeface="Lato"/>
                </a:rPr>
                <a:t>Vacunas </a:t>
              </a:r>
              <a:endParaRPr/>
            </a:p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6178B6"/>
                </a:buClr>
                <a:buSzPts val="2500"/>
                <a:buFont typeface="Arial"/>
                <a:buChar char="•"/>
              </a:pPr>
              <a:r>
                <a:rPr lang="es-MX" sz="2500">
                  <a:solidFill>
                    <a:srgbClr val="6178B6"/>
                  </a:solidFill>
                  <a:latin typeface="Lato"/>
                  <a:ea typeface="Lato"/>
                  <a:cs typeface="Lato"/>
                  <a:sym typeface="Lato"/>
                </a:rPr>
                <a:t>Atención en centros médicos</a:t>
              </a:r>
              <a:endParaRPr/>
            </a:p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6178B6"/>
                </a:buClr>
                <a:buSzPts val="2500"/>
                <a:buFont typeface="Arial"/>
                <a:buChar char="•"/>
              </a:pPr>
              <a:r>
                <a:rPr lang="es-MX" sz="2500">
                  <a:solidFill>
                    <a:srgbClr val="6178B6"/>
                  </a:solidFill>
                  <a:latin typeface="Lato"/>
                  <a:ea typeface="Lato"/>
                  <a:cs typeface="Lato"/>
                  <a:sym typeface="Lato"/>
                </a:rPr>
                <a:t>¿Qué hacer ante una urgencia?</a:t>
              </a:r>
              <a:endParaRPr/>
            </a:p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6178B6"/>
                </a:buClr>
                <a:buSzPts val="2500"/>
                <a:buFont typeface="Arial"/>
                <a:buChar char="•"/>
              </a:pPr>
              <a:r>
                <a:rPr lang="es-MX" sz="2500">
                  <a:solidFill>
                    <a:srgbClr val="6178B6"/>
                  </a:solidFill>
                  <a:latin typeface="Lato"/>
                  <a:ea typeface="Lato"/>
                  <a:cs typeface="Lato"/>
                  <a:sym typeface="Lato"/>
                </a:rPr>
                <a:t>Alimentación</a:t>
              </a:r>
              <a:endParaRPr/>
            </a:p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6178B6"/>
                </a:buClr>
                <a:buSzPts val="2500"/>
                <a:buFont typeface="Arial"/>
                <a:buChar char="•"/>
              </a:pPr>
              <a:r>
                <a:rPr lang="es-MX" sz="2500">
                  <a:solidFill>
                    <a:srgbClr val="6178B6"/>
                  </a:solidFill>
                  <a:latin typeface="Lato"/>
                  <a:ea typeface="Lato"/>
                  <a:cs typeface="Lato"/>
                  <a:sym typeface="Lato"/>
                </a:rPr>
                <a:t>Sueño</a:t>
              </a:r>
              <a:endParaRPr/>
            </a:p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6178B6"/>
                </a:buClr>
                <a:buSzPts val="2500"/>
                <a:buFont typeface="Arial"/>
                <a:buChar char="•"/>
              </a:pPr>
              <a:r>
                <a:rPr lang="es-MX" sz="2500">
                  <a:solidFill>
                    <a:srgbClr val="6178B6"/>
                  </a:solidFill>
                  <a:latin typeface="Lato"/>
                  <a:ea typeface="Lato"/>
                  <a:cs typeface="Lato"/>
                  <a:sym typeface="Lato"/>
                </a:rPr>
                <a:t>Actividad física</a:t>
              </a:r>
              <a:endParaRPr/>
            </a:p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6178B6"/>
                </a:buClr>
                <a:buSzPts val="2500"/>
                <a:buFont typeface="Arial"/>
                <a:buChar char="•"/>
              </a:pPr>
              <a:r>
                <a:rPr lang="es-MX" sz="2500">
                  <a:solidFill>
                    <a:srgbClr val="6178B6"/>
                  </a:solidFill>
                  <a:latin typeface="Lato"/>
                  <a:ea typeface="Lato"/>
                  <a:cs typeface="Lato"/>
                  <a:sym typeface="Lato"/>
                </a:rPr>
                <a:t>Fuentes confiables de información</a:t>
              </a:r>
              <a:endParaRPr/>
            </a:p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6178B6"/>
                </a:buClr>
                <a:buSzPts val="2500"/>
                <a:buFont typeface="Arial"/>
                <a:buChar char="•"/>
              </a:pPr>
              <a:r>
                <a:rPr lang="es-MX" sz="2500">
                  <a:solidFill>
                    <a:srgbClr val="6178B6"/>
                  </a:solidFill>
                  <a:latin typeface="Lato"/>
                  <a:ea typeface="Lato"/>
                  <a:cs typeface="Lato"/>
                  <a:sym typeface="Lato"/>
                </a:rPr>
                <a:t>¿Cómo conversar sobre el COVID-19?</a:t>
              </a:r>
              <a:endParaRPr/>
            </a:p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6178B6"/>
                </a:buClr>
                <a:buSzPts val="2500"/>
                <a:buFont typeface="Arial"/>
                <a:buChar char="•"/>
              </a:pPr>
              <a:r>
                <a:rPr lang="es-MX" sz="2500">
                  <a:solidFill>
                    <a:srgbClr val="6178B6"/>
                  </a:solidFill>
                  <a:latin typeface="Lato"/>
                  <a:ea typeface="Lato"/>
                  <a:cs typeface="Lato"/>
                  <a:sym typeface="Lato"/>
                </a:rPr>
                <a:t>Mensajes Clave</a:t>
              </a:r>
              <a:endParaRPr/>
            </a:p>
          </p:txBody>
        </p:sp>
      </p:grpSp>
      <p:sp>
        <p:nvSpPr>
          <p:cNvPr id="264" name="Google Shape;264;p7"/>
          <p:cNvSpPr txBox="1"/>
          <p:nvPr/>
        </p:nvSpPr>
        <p:spPr>
          <a:xfrm>
            <a:off x="5392575" y="365919"/>
            <a:ext cx="4418712" cy="5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rgbClr val="4372C4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Salud y bienestar físico</a:t>
            </a:r>
            <a:endParaRPr/>
          </a:p>
        </p:txBody>
      </p:sp>
      <p:pic>
        <p:nvPicPr>
          <p:cNvPr id="265" name="Google Shape;26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8210" y="5766860"/>
            <a:ext cx="1699300" cy="162522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7"/>
          <p:cNvSpPr txBox="1"/>
          <p:nvPr/>
        </p:nvSpPr>
        <p:spPr>
          <a:xfrm>
            <a:off x="302011" y="58586"/>
            <a:ext cx="4139360" cy="1009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CAC7"/>
              </a:buClr>
              <a:buSzPts val="6000"/>
              <a:buFont typeface="Shadows Into Light"/>
              <a:buNone/>
            </a:pPr>
            <a:r>
              <a:rPr lang="es-MX" sz="6000">
                <a:solidFill>
                  <a:srgbClr val="72CAC7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Contenidos</a:t>
            </a:r>
            <a:endParaRPr/>
          </a:p>
        </p:txBody>
      </p:sp>
      <p:sp>
        <p:nvSpPr>
          <p:cNvPr id="267" name="Google Shape;267;p7"/>
          <p:cNvSpPr/>
          <p:nvPr/>
        </p:nvSpPr>
        <p:spPr>
          <a:xfrm>
            <a:off x="465375" y="938719"/>
            <a:ext cx="3223756" cy="108000"/>
          </a:xfrm>
          <a:prstGeom prst="rect">
            <a:avLst/>
          </a:prstGeom>
          <a:solidFill>
            <a:srgbClr val="F9C3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7"/>
          <p:cNvPicPr preferRelativeResize="0"/>
          <p:nvPr/>
        </p:nvPicPr>
        <p:blipFill rotWithShape="1">
          <a:blip r:embed="rId4">
            <a:alphaModFix/>
          </a:blip>
          <a:srcRect b="0" l="0" r="76746" t="61020"/>
          <a:stretch/>
        </p:blipFill>
        <p:spPr>
          <a:xfrm>
            <a:off x="12137" y="4184724"/>
            <a:ext cx="2829530" cy="267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7"/>
          <p:cNvSpPr/>
          <p:nvPr/>
        </p:nvSpPr>
        <p:spPr>
          <a:xfrm>
            <a:off x="11266713" y="6061017"/>
            <a:ext cx="840446" cy="796983"/>
          </a:xfrm>
          <a:prstGeom prst="rect">
            <a:avLst/>
          </a:prstGeom>
          <a:solidFill>
            <a:srgbClr val="72CA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8"/>
          <p:cNvGrpSpPr/>
          <p:nvPr/>
        </p:nvGrpSpPr>
        <p:grpSpPr>
          <a:xfrm flipH="1">
            <a:off x="3279127" y="957443"/>
            <a:ext cx="7670279" cy="5719581"/>
            <a:chOff x="-3033086" y="1673008"/>
            <a:chExt cx="8330724" cy="5719581"/>
          </a:xfrm>
        </p:grpSpPr>
        <p:sp>
          <p:nvSpPr>
            <p:cNvPr id="275" name="Google Shape;275;p8"/>
            <p:cNvSpPr/>
            <p:nvPr/>
          </p:nvSpPr>
          <p:spPr>
            <a:xfrm>
              <a:off x="3616298" y="2075004"/>
              <a:ext cx="1573664" cy="595082"/>
            </a:xfrm>
            <a:custGeom>
              <a:rect b="b" l="l" r="r" t="t"/>
              <a:pathLst>
                <a:path extrusionOk="0" fill="none" h="4549" w="52579">
                  <a:moveTo>
                    <a:pt x="52579" y="4549"/>
                  </a:moveTo>
                  <a:lnTo>
                    <a:pt x="48602" y="0"/>
                  </a:lnTo>
                  <a:lnTo>
                    <a:pt x="1" y="0"/>
                  </a:lnTo>
                </a:path>
              </a:pathLst>
            </a:custGeom>
            <a:noFill/>
            <a:ln cap="flat" cmpd="sng" w="28575">
              <a:solidFill>
                <a:srgbClr val="ED7D3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5082288" y="2563123"/>
              <a:ext cx="215350" cy="213926"/>
            </a:xfrm>
            <a:custGeom>
              <a:rect b="b" l="l" r="r" t="t"/>
              <a:pathLst>
                <a:path extrusionOk="0" h="1823" w="1823">
                  <a:moveTo>
                    <a:pt x="918" y="1"/>
                  </a:moveTo>
                  <a:cubicBezTo>
                    <a:pt x="418" y="1"/>
                    <a:pt x="1" y="418"/>
                    <a:pt x="1" y="918"/>
                  </a:cubicBezTo>
                  <a:cubicBezTo>
                    <a:pt x="1" y="1418"/>
                    <a:pt x="418" y="1823"/>
                    <a:pt x="918" y="1823"/>
                  </a:cubicBezTo>
                  <a:cubicBezTo>
                    <a:pt x="1418" y="1823"/>
                    <a:pt x="1823" y="1418"/>
                    <a:pt x="1823" y="918"/>
                  </a:cubicBezTo>
                  <a:cubicBezTo>
                    <a:pt x="1823" y="418"/>
                    <a:pt x="1418" y="1"/>
                    <a:pt x="918" y="1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-3033086" y="1673008"/>
              <a:ext cx="7681227" cy="5719581"/>
            </a:xfrm>
            <a:prstGeom prst="roundRect">
              <a:avLst>
                <a:gd fmla="val 20054" name="adj"/>
              </a:avLst>
            </a:prstGeom>
            <a:solidFill>
              <a:srgbClr val="F9D3B9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2500"/>
                <a:buFont typeface="Arial"/>
                <a:buChar char="•"/>
              </a:pPr>
              <a:r>
                <a:rPr lang="es-MX" sz="2500">
                  <a:solidFill>
                    <a:srgbClr val="ED7D31"/>
                  </a:solidFill>
                  <a:latin typeface="Lato"/>
                  <a:ea typeface="Lato"/>
                  <a:cs typeface="Lato"/>
                  <a:sym typeface="Lato"/>
                </a:rPr>
                <a:t>Cuidadores que cuidan de si mismos</a:t>
              </a:r>
              <a:endParaRPr/>
            </a:p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2500"/>
                <a:buFont typeface="Arial"/>
                <a:buChar char="•"/>
              </a:pPr>
              <a:r>
                <a:rPr lang="es-MX" sz="2500">
                  <a:solidFill>
                    <a:srgbClr val="ED7D31"/>
                  </a:solidFill>
                  <a:latin typeface="Lato"/>
                  <a:ea typeface="Lato"/>
                  <a:cs typeface="Lato"/>
                  <a:sym typeface="Lato"/>
                </a:rPr>
                <a:t>Pedir ayuda</a:t>
              </a:r>
              <a:endParaRPr/>
            </a:p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2500"/>
                <a:buFont typeface="Arial"/>
                <a:buChar char="•"/>
              </a:pPr>
              <a:r>
                <a:rPr lang="es-MX" sz="2500">
                  <a:solidFill>
                    <a:srgbClr val="ED7D31"/>
                  </a:solidFill>
                  <a:latin typeface="Lato"/>
                  <a:ea typeface="Lato"/>
                  <a:cs typeface="Lato"/>
                  <a:sym typeface="Lato"/>
                </a:rPr>
                <a:t>Distribuir las tareas</a:t>
              </a:r>
              <a:endParaRPr/>
            </a:p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2500"/>
                <a:buFont typeface="Arial"/>
                <a:buChar char="•"/>
              </a:pPr>
              <a:r>
                <a:rPr lang="es-MX" sz="2500">
                  <a:solidFill>
                    <a:srgbClr val="ED7D31"/>
                  </a:solidFill>
                  <a:latin typeface="Lato"/>
                  <a:ea typeface="Lato"/>
                  <a:cs typeface="Lato"/>
                  <a:sym typeface="Lato"/>
                </a:rPr>
                <a:t>¿Qué dice el mal comportamiento?</a:t>
              </a:r>
              <a:endParaRPr/>
            </a:p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2500"/>
                <a:buFont typeface="Arial"/>
                <a:buChar char="•"/>
              </a:pPr>
              <a:r>
                <a:rPr lang="es-MX" sz="2500">
                  <a:solidFill>
                    <a:srgbClr val="ED7D31"/>
                  </a:solidFill>
                  <a:latin typeface="Lato"/>
                  <a:ea typeface="Lato"/>
                  <a:cs typeface="Lato"/>
                  <a:sym typeface="Lato"/>
                </a:rPr>
                <a:t>Manejo del mal comportamiento 1</a:t>
              </a:r>
              <a:endParaRPr/>
            </a:p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2500"/>
                <a:buFont typeface="Arial"/>
                <a:buChar char="•"/>
              </a:pPr>
              <a:r>
                <a:rPr lang="es-MX" sz="2500">
                  <a:solidFill>
                    <a:srgbClr val="ED7D31"/>
                  </a:solidFill>
                  <a:latin typeface="Lato"/>
                  <a:ea typeface="Lato"/>
                  <a:cs typeface="Lato"/>
                  <a:sym typeface="Lato"/>
                </a:rPr>
                <a:t>Manejo del mal comportamiento 2</a:t>
              </a:r>
              <a:endParaRPr/>
            </a:p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2500"/>
                <a:buFont typeface="Arial"/>
                <a:buChar char="•"/>
              </a:pPr>
              <a:r>
                <a:rPr lang="es-MX" sz="2500">
                  <a:solidFill>
                    <a:srgbClr val="ED7D31"/>
                  </a:solidFill>
                  <a:latin typeface="Lato"/>
                  <a:ea typeface="Lato"/>
                  <a:cs typeface="Lato"/>
                  <a:sym typeface="Lato"/>
                </a:rPr>
                <a:t>Actividades de promoción del desarrollo</a:t>
              </a:r>
              <a:endParaRPr/>
            </a:p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2500"/>
                <a:buFont typeface="Arial"/>
                <a:buChar char="•"/>
              </a:pPr>
              <a:r>
                <a:rPr lang="es-MX" sz="2500">
                  <a:solidFill>
                    <a:srgbClr val="ED7D31"/>
                  </a:solidFill>
                  <a:latin typeface="Lato"/>
                  <a:ea typeface="Lato"/>
                  <a:cs typeface="Lato"/>
                  <a:sym typeface="Lato"/>
                </a:rPr>
                <a:t>Construir rutinas de trabajo en casa</a:t>
              </a:r>
              <a:endParaRPr/>
            </a:p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2500"/>
                <a:buFont typeface="Arial"/>
                <a:buChar char="•"/>
              </a:pPr>
              <a:r>
                <a:rPr lang="es-MX" sz="2500">
                  <a:solidFill>
                    <a:srgbClr val="ED7D31"/>
                  </a:solidFill>
                  <a:latin typeface="Lato"/>
                  <a:ea typeface="Lato"/>
                  <a:cs typeface="Lato"/>
                  <a:sym typeface="Lato"/>
                </a:rPr>
                <a:t>Construir rutinas de estudio en casa</a:t>
              </a:r>
              <a:endParaRPr/>
            </a:p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2500"/>
                <a:buFont typeface="Arial"/>
                <a:buChar char="•"/>
              </a:pPr>
              <a:r>
                <a:rPr lang="es-MX" sz="2500">
                  <a:solidFill>
                    <a:srgbClr val="ED7D31"/>
                  </a:solidFill>
                  <a:latin typeface="Lato"/>
                  <a:ea typeface="Lato"/>
                  <a:cs typeface="Lato"/>
                  <a:sym typeface="Lato"/>
                </a:rPr>
                <a:t>Actividad 1 - Noches familiares</a:t>
              </a:r>
              <a:endParaRPr/>
            </a:p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2500"/>
                <a:buFont typeface="Arial"/>
                <a:buChar char="•"/>
              </a:pPr>
              <a:r>
                <a:rPr lang="es-MX" sz="2500">
                  <a:solidFill>
                    <a:srgbClr val="ED7D31"/>
                  </a:solidFill>
                  <a:latin typeface="Lato"/>
                  <a:ea typeface="Lato"/>
                  <a:cs typeface="Lato"/>
                  <a:sym typeface="Lato"/>
                </a:rPr>
                <a:t>Actividad 2 - Videollamadas grupales</a:t>
              </a:r>
              <a:endParaRPr/>
            </a:p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2500"/>
                <a:buFont typeface="Arial"/>
                <a:buChar char="•"/>
              </a:pPr>
              <a:r>
                <a:rPr lang="es-MX" sz="2500">
                  <a:solidFill>
                    <a:srgbClr val="ED7D31"/>
                  </a:solidFill>
                  <a:latin typeface="Lato"/>
                  <a:ea typeface="Lato"/>
                  <a:cs typeface="Lato"/>
                  <a:sym typeface="Lato"/>
                </a:rPr>
                <a:t>Actividad 3 - Celebraciones remotas</a:t>
              </a:r>
              <a:endParaRPr/>
            </a:p>
          </p:txBody>
        </p:sp>
      </p:grpSp>
      <p:pic>
        <p:nvPicPr>
          <p:cNvPr id="278" name="Google Shape;27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8210" y="5766860"/>
            <a:ext cx="1699300" cy="1625227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8"/>
          <p:cNvSpPr txBox="1"/>
          <p:nvPr/>
        </p:nvSpPr>
        <p:spPr>
          <a:xfrm>
            <a:off x="302011" y="58586"/>
            <a:ext cx="4041389" cy="1009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CAC7"/>
              </a:buClr>
              <a:buSzPts val="6000"/>
              <a:buFont typeface="Shadows Into Light"/>
              <a:buNone/>
            </a:pPr>
            <a:r>
              <a:rPr lang="es-MX" sz="6000">
                <a:solidFill>
                  <a:srgbClr val="72CAC7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Contenidos</a:t>
            </a:r>
            <a:endParaRPr/>
          </a:p>
        </p:txBody>
      </p:sp>
      <p:sp>
        <p:nvSpPr>
          <p:cNvPr id="280" name="Google Shape;280;p8"/>
          <p:cNvSpPr/>
          <p:nvPr/>
        </p:nvSpPr>
        <p:spPr>
          <a:xfrm>
            <a:off x="465375" y="938719"/>
            <a:ext cx="3223756" cy="108000"/>
          </a:xfrm>
          <a:prstGeom prst="rect">
            <a:avLst/>
          </a:prstGeom>
          <a:solidFill>
            <a:srgbClr val="F9C3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1" name="Google Shape;281;p8"/>
          <p:cNvGrpSpPr/>
          <p:nvPr/>
        </p:nvGrpSpPr>
        <p:grpSpPr>
          <a:xfrm>
            <a:off x="1019042" y="2456703"/>
            <a:ext cx="2386432" cy="2340076"/>
            <a:chOff x="1275590" y="2250618"/>
            <a:chExt cx="1604847" cy="1573673"/>
          </a:xfrm>
        </p:grpSpPr>
        <p:sp>
          <p:nvSpPr>
            <p:cNvPr id="282" name="Google Shape;282;p8"/>
            <p:cNvSpPr/>
            <p:nvPr/>
          </p:nvSpPr>
          <p:spPr>
            <a:xfrm>
              <a:off x="1275590" y="2250618"/>
              <a:ext cx="1604847" cy="1573673"/>
            </a:xfrm>
            <a:custGeom>
              <a:rect b="b" l="l" r="r" t="t"/>
              <a:pathLst>
                <a:path extrusionOk="0" h="45131" w="45721">
                  <a:moveTo>
                    <a:pt x="22862" y="0"/>
                  </a:moveTo>
                  <a:cubicBezTo>
                    <a:pt x="22092" y="0"/>
                    <a:pt x="21324" y="295"/>
                    <a:pt x="20741" y="884"/>
                  </a:cubicBezTo>
                  <a:lnTo>
                    <a:pt x="12871" y="8742"/>
                  </a:lnTo>
                  <a:cubicBezTo>
                    <a:pt x="12698" y="8921"/>
                    <a:pt x="12472" y="9005"/>
                    <a:pt x="12246" y="9005"/>
                  </a:cubicBezTo>
                  <a:cubicBezTo>
                    <a:pt x="11945" y="9005"/>
                    <a:pt x="11643" y="8855"/>
                    <a:pt x="11466" y="8576"/>
                  </a:cubicBezTo>
                  <a:cubicBezTo>
                    <a:pt x="11014" y="7861"/>
                    <a:pt x="10645" y="7099"/>
                    <a:pt x="10347" y="6302"/>
                  </a:cubicBezTo>
                  <a:cubicBezTo>
                    <a:pt x="10168" y="5813"/>
                    <a:pt x="9847" y="5373"/>
                    <a:pt x="9394" y="5028"/>
                  </a:cubicBezTo>
                  <a:cubicBezTo>
                    <a:pt x="8866" y="4619"/>
                    <a:pt x="8248" y="4413"/>
                    <a:pt x="7630" y="4413"/>
                  </a:cubicBezTo>
                  <a:cubicBezTo>
                    <a:pt x="7078" y="4413"/>
                    <a:pt x="6526" y="4577"/>
                    <a:pt x="6037" y="4909"/>
                  </a:cubicBezTo>
                  <a:cubicBezTo>
                    <a:pt x="4465" y="5968"/>
                    <a:pt x="4310" y="8123"/>
                    <a:pt x="5584" y="9385"/>
                  </a:cubicBezTo>
                  <a:cubicBezTo>
                    <a:pt x="5894" y="9695"/>
                    <a:pt x="6251" y="9921"/>
                    <a:pt x="6632" y="10064"/>
                  </a:cubicBezTo>
                  <a:cubicBezTo>
                    <a:pt x="7418" y="10350"/>
                    <a:pt x="8180" y="10707"/>
                    <a:pt x="8882" y="11159"/>
                  </a:cubicBezTo>
                  <a:cubicBezTo>
                    <a:pt x="9383" y="11469"/>
                    <a:pt x="9466" y="12148"/>
                    <a:pt x="9049" y="12564"/>
                  </a:cubicBezTo>
                  <a:lnTo>
                    <a:pt x="1179" y="20434"/>
                  </a:lnTo>
                  <a:cubicBezTo>
                    <a:pt x="0" y="21613"/>
                    <a:pt x="0" y="23518"/>
                    <a:pt x="1179" y="24697"/>
                  </a:cubicBezTo>
                  <a:lnTo>
                    <a:pt x="20741" y="44247"/>
                  </a:lnTo>
                  <a:cubicBezTo>
                    <a:pt x="21324" y="44836"/>
                    <a:pt x="22092" y="45131"/>
                    <a:pt x="22862" y="45131"/>
                  </a:cubicBezTo>
                  <a:cubicBezTo>
                    <a:pt x="23631" y="45131"/>
                    <a:pt x="24402" y="44836"/>
                    <a:pt x="24992" y="44247"/>
                  </a:cubicBezTo>
                  <a:lnTo>
                    <a:pt x="44554" y="24697"/>
                  </a:lnTo>
                  <a:cubicBezTo>
                    <a:pt x="45720" y="23518"/>
                    <a:pt x="45720" y="21613"/>
                    <a:pt x="44554" y="20434"/>
                  </a:cubicBezTo>
                  <a:lnTo>
                    <a:pt x="24992" y="884"/>
                  </a:lnTo>
                  <a:cubicBezTo>
                    <a:pt x="24402" y="295"/>
                    <a:pt x="23631" y="0"/>
                    <a:pt x="22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2276049" y="2377748"/>
              <a:ext cx="419630" cy="416858"/>
            </a:xfrm>
            <a:custGeom>
              <a:rect b="b" l="l" r="r" t="t"/>
              <a:pathLst>
                <a:path extrusionOk="0" h="11955" w="11955">
                  <a:moveTo>
                    <a:pt x="5978" y="0"/>
                  </a:moveTo>
                  <a:cubicBezTo>
                    <a:pt x="2680" y="0"/>
                    <a:pt x="1" y="2679"/>
                    <a:pt x="1" y="5977"/>
                  </a:cubicBezTo>
                  <a:cubicBezTo>
                    <a:pt x="1" y="9275"/>
                    <a:pt x="2680" y="11954"/>
                    <a:pt x="5978" y="11954"/>
                  </a:cubicBezTo>
                  <a:cubicBezTo>
                    <a:pt x="9276" y="11954"/>
                    <a:pt x="11955" y="9275"/>
                    <a:pt x="11955" y="5977"/>
                  </a:cubicBezTo>
                  <a:cubicBezTo>
                    <a:pt x="11955" y="2679"/>
                    <a:pt x="9276" y="0"/>
                    <a:pt x="5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1803693" y="2762050"/>
              <a:ext cx="612977" cy="569049"/>
            </a:xfrm>
            <a:custGeom>
              <a:rect b="b" l="l" r="r" t="t"/>
              <a:pathLst>
                <a:path extrusionOk="0" h="13243" w="14789">
                  <a:moveTo>
                    <a:pt x="4050" y="0"/>
                  </a:moveTo>
                  <a:cubicBezTo>
                    <a:pt x="3523" y="0"/>
                    <a:pt x="2993" y="103"/>
                    <a:pt x="2490" y="314"/>
                  </a:cubicBezTo>
                  <a:cubicBezTo>
                    <a:pt x="978" y="952"/>
                    <a:pt x="0" y="2436"/>
                    <a:pt x="14" y="4073"/>
                  </a:cubicBezTo>
                  <a:cubicBezTo>
                    <a:pt x="14" y="8283"/>
                    <a:pt x="5431" y="12105"/>
                    <a:pt x="6985" y="13118"/>
                  </a:cubicBezTo>
                  <a:cubicBezTo>
                    <a:pt x="7110" y="13201"/>
                    <a:pt x="7254" y="13243"/>
                    <a:pt x="7398" y="13243"/>
                  </a:cubicBezTo>
                  <a:cubicBezTo>
                    <a:pt x="7542" y="13243"/>
                    <a:pt x="7686" y="13201"/>
                    <a:pt x="7810" y="13118"/>
                  </a:cubicBezTo>
                  <a:cubicBezTo>
                    <a:pt x="9364" y="12105"/>
                    <a:pt x="14781" y="8283"/>
                    <a:pt x="14781" y="4073"/>
                  </a:cubicBezTo>
                  <a:cubicBezTo>
                    <a:pt x="14788" y="1833"/>
                    <a:pt x="12971" y="8"/>
                    <a:pt x="10731" y="1"/>
                  </a:cubicBezTo>
                  <a:cubicBezTo>
                    <a:pt x="9662" y="1"/>
                    <a:pt x="8643" y="424"/>
                    <a:pt x="7887" y="1174"/>
                  </a:cubicBezTo>
                  <a:cubicBezTo>
                    <a:pt x="7752" y="1309"/>
                    <a:pt x="7575" y="1376"/>
                    <a:pt x="7397" y="1376"/>
                  </a:cubicBezTo>
                  <a:cubicBezTo>
                    <a:pt x="7219" y="1376"/>
                    <a:pt x="7041" y="1309"/>
                    <a:pt x="6902" y="1174"/>
                  </a:cubicBezTo>
                  <a:cubicBezTo>
                    <a:pt x="6131" y="407"/>
                    <a:pt x="5098" y="0"/>
                    <a:pt x="40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1803983" y="2762095"/>
              <a:ext cx="306219" cy="568748"/>
            </a:xfrm>
            <a:custGeom>
              <a:rect b="b" l="l" r="r" t="t"/>
              <a:pathLst>
                <a:path extrusionOk="0" h="13236" w="7388">
                  <a:moveTo>
                    <a:pt x="4058" y="0"/>
                  </a:moveTo>
                  <a:cubicBezTo>
                    <a:pt x="1811" y="7"/>
                    <a:pt x="0" y="1832"/>
                    <a:pt x="7" y="4072"/>
                  </a:cubicBezTo>
                  <a:cubicBezTo>
                    <a:pt x="7" y="8282"/>
                    <a:pt x="5424" y="12104"/>
                    <a:pt x="6978" y="13117"/>
                  </a:cubicBezTo>
                  <a:cubicBezTo>
                    <a:pt x="7088" y="13188"/>
                    <a:pt x="7223" y="13235"/>
                    <a:pt x="7360" y="13235"/>
                  </a:cubicBezTo>
                  <a:cubicBezTo>
                    <a:pt x="7369" y="13235"/>
                    <a:pt x="7378" y="13235"/>
                    <a:pt x="7387" y="13235"/>
                  </a:cubicBezTo>
                  <a:cubicBezTo>
                    <a:pt x="1859" y="5688"/>
                    <a:pt x="3829" y="1457"/>
                    <a:pt x="5702" y="354"/>
                  </a:cubicBezTo>
                  <a:cubicBezTo>
                    <a:pt x="5182" y="118"/>
                    <a:pt x="4620" y="0"/>
                    <a:pt x="4058" y="0"/>
                  </a:cubicBezTo>
                  <a:close/>
                </a:path>
              </a:pathLst>
            </a:custGeom>
            <a:solidFill>
              <a:srgbClr val="E2E9EE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6" name="Google Shape;286;p8"/>
          <p:cNvSpPr txBox="1"/>
          <p:nvPr/>
        </p:nvSpPr>
        <p:spPr>
          <a:xfrm>
            <a:off x="4569576" y="298544"/>
            <a:ext cx="5531855" cy="5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rgbClr val="ED7D3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Crianza con amabilidad y firmeza</a:t>
            </a:r>
            <a:endParaRPr/>
          </a:p>
        </p:txBody>
      </p:sp>
      <p:pic>
        <p:nvPicPr>
          <p:cNvPr id="287" name="Google Shape;287;p8"/>
          <p:cNvPicPr preferRelativeResize="0"/>
          <p:nvPr/>
        </p:nvPicPr>
        <p:blipFill rotWithShape="1">
          <a:blip r:embed="rId4">
            <a:alphaModFix/>
          </a:blip>
          <a:srcRect b="0" l="0" r="76746" t="61020"/>
          <a:stretch/>
        </p:blipFill>
        <p:spPr>
          <a:xfrm>
            <a:off x="12137" y="4184724"/>
            <a:ext cx="2829530" cy="267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8"/>
          <p:cNvSpPr/>
          <p:nvPr/>
        </p:nvSpPr>
        <p:spPr>
          <a:xfrm>
            <a:off x="11266713" y="6061017"/>
            <a:ext cx="840446" cy="796983"/>
          </a:xfrm>
          <a:prstGeom prst="rect">
            <a:avLst/>
          </a:prstGeom>
          <a:solidFill>
            <a:srgbClr val="72CA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9"/>
          <p:cNvGrpSpPr/>
          <p:nvPr/>
        </p:nvGrpSpPr>
        <p:grpSpPr>
          <a:xfrm flipH="1">
            <a:off x="3507997" y="832384"/>
            <a:ext cx="7066765" cy="5958010"/>
            <a:chOff x="-2791112" y="1673008"/>
            <a:chExt cx="8552249" cy="6252248"/>
          </a:xfrm>
        </p:grpSpPr>
        <p:sp>
          <p:nvSpPr>
            <p:cNvPr id="294" name="Google Shape;294;p9"/>
            <p:cNvSpPr/>
            <p:nvPr/>
          </p:nvSpPr>
          <p:spPr>
            <a:xfrm>
              <a:off x="4079799" y="3024568"/>
              <a:ext cx="1573664" cy="595082"/>
            </a:xfrm>
            <a:custGeom>
              <a:rect b="b" l="l" r="r" t="t"/>
              <a:pathLst>
                <a:path extrusionOk="0" fill="none" h="4549" w="52579">
                  <a:moveTo>
                    <a:pt x="52579" y="4549"/>
                  </a:moveTo>
                  <a:lnTo>
                    <a:pt x="48602" y="0"/>
                  </a:lnTo>
                  <a:lnTo>
                    <a:pt x="1" y="0"/>
                  </a:lnTo>
                </a:path>
              </a:pathLst>
            </a:custGeom>
            <a:noFill/>
            <a:ln cap="flat" cmpd="sng" w="28575">
              <a:solidFill>
                <a:srgbClr val="7030A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5545787" y="3512687"/>
              <a:ext cx="215350" cy="213926"/>
            </a:xfrm>
            <a:custGeom>
              <a:rect b="b" l="l" r="r" t="t"/>
              <a:pathLst>
                <a:path extrusionOk="0" h="1823" w="1823">
                  <a:moveTo>
                    <a:pt x="918" y="1"/>
                  </a:moveTo>
                  <a:cubicBezTo>
                    <a:pt x="418" y="1"/>
                    <a:pt x="1" y="418"/>
                    <a:pt x="1" y="918"/>
                  </a:cubicBezTo>
                  <a:cubicBezTo>
                    <a:pt x="1" y="1418"/>
                    <a:pt x="418" y="1823"/>
                    <a:pt x="918" y="1823"/>
                  </a:cubicBezTo>
                  <a:cubicBezTo>
                    <a:pt x="1418" y="1823"/>
                    <a:pt x="1823" y="1418"/>
                    <a:pt x="1823" y="918"/>
                  </a:cubicBezTo>
                  <a:cubicBezTo>
                    <a:pt x="1823" y="418"/>
                    <a:pt x="1418" y="1"/>
                    <a:pt x="918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-2791112" y="1673008"/>
              <a:ext cx="7966090" cy="6252248"/>
            </a:xfrm>
            <a:prstGeom prst="roundRect">
              <a:avLst>
                <a:gd fmla="val 20054" name="adj"/>
              </a:avLst>
            </a:prstGeom>
            <a:solidFill>
              <a:srgbClr val="ECDFF5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457200" lvl="1" marL="914400" marR="0" rtl="0" algn="l"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2500"/>
                <a:buFont typeface="Arial"/>
                <a:buChar char="•"/>
              </a:pPr>
              <a:r>
                <a:rPr b="0" i="0" lang="es-MX" sz="2500" u="none" cap="none" strike="noStrike">
                  <a:solidFill>
                    <a:srgbClr val="7030A0"/>
                  </a:solidFill>
                  <a:latin typeface="Lato"/>
                  <a:ea typeface="Lato"/>
                  <a:cs typeface="Lato"/>
                  <a:sym typeface="Lato"/>
                </a:rPr>
                <a:t>Identificación de emociones </a:t>
              </a:r>
              <a:endParaRPr/>
            </a:p>
            <a:p>
              <a:pPr indent="-457200" lvl="1" marL="914400" marR="0" rtl="0" algn="l"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2500"/>
                <a:buFont typeface="Arial"/>
                <a:buChar char="•"/>
              </a:pPr>
              <a:r>
                <a:rPr b="0" i="0" lang="es-MX" sz="2500" u="none" cap="none" strike="noStrike">
                  <a:solidFill>
                    <a:srgbClr val="7030A0"/>
                  </a:solidFill>
                  <a:latin typeface="Lato"/>
                  <a:ea typeface="Lato"/>
                  <a:cs typeface="Lato"/>
                  <a:sym typeface="Lato"/>
                </a:rPr>
                <a:t>Emociones como parte de la vida</a:t>
              </a:r>
              <a:endParaRPr/>
            </a:p>
            <a:p>
              <a:pPr indent="-457200" lvl="1" marL="914400" marR="0" rtl="0" algn="l"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2500"/>
                <a:buFont typeface="Arial"/>
                <a:buChar char="•"/>
              </a:pPr>
              <a:r>
                <a:rPr b="0" i="0" lang="es-MX" sz="2500" u="none" cap="none" strike="noStrike">
                  <a:solidFill>
                    <a:srgbClr val="7030A0"/>
                  </a:solidFill>
                  <a:latin typeface="Lato"/>
                  <a:ea typeface="Lato"/>
                  <a:cs typeface="Lato"/>
                  <a:sym typeface="Lato"/>
                </a:rPr>
                <a:t>Escalada de emociones</a:t>
              </a:r>
              <a:endParaRPr/>
            </a:p>
            <a:p>
              <a:pPr indent="-457200" lvl="1" marL="914400" marR="0" rtl="0" algn="l"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2500"/>
                <a:buFont typeface="Arial"/>
                <a:buChar char="•"/>
              </a:pPr>
              <a:r>
                <a:rPr b="0" i="0" lang="es-MX" sz="2500" u="none" cap="none" strike="noStrike">
                  <a:solidFill>
                    <a:srgbClr val="7030A0"/>
                  </a:solidFill>
                  <a:latin typeface="Lato"/>
                  <a:ea typeface="Lato"/>
                  <a:cs typeface="Lato"/>
                  <a:sym typeface="Lato"/>
                </a:rPr>
                <a:t>Gestión de emociones propias</a:t>
              </a:r>
              <a:endParaRPr/>
            </a:p>
            <a:p>
              <a:pPr indent="-457200" lvl="1" marL="914400" marR="0" rtl="0" algn="l"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2500"/>
                <a:buFont typeface="Arial"/>
                <a:buChar char="•"/>
              </a:pPr>
              <a:r>
                <a:rPr b="0" i="0" lang="es-MX" sz="2500" u="none" cap="none" strike="noStrike">
                  <a:solidFill>
                    <a:srgbClr val="7030A0"/>
                  </a:solidFill>
                  <a:latin typeface="Lato"/>
                  <a:ea typeface="Lato"/>
                  <a:cs typeface="Lato"/>
                  <a:sym typeface="Lato"/>
                </a:rPr>
                <a:t>Gestión de emociones de niñas, niños y adolescentes</a:t>
              </a:r>
              <a:endParaRPr/>
            </a:p>
            <a:p>
              <a:pPr indent="-457200" lvl="1" marL="914400" marR="0" rtl="0" algn="l"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2500"/>
                <a:buFont typeface="Arial"/>
                <a:buChar char="•"/>
              </a:pPr>
              <a:r>
                <a:rPr b="0" i="0" lang="es-MX" sz="2500" u="none" cap="none" strike="noStrike">
                  <a:solidFill>
                    <a:srgbClr val="7030A0"/>
                  </a:solidFill>
                  <a:latin typeface="Lato"/>
                  <a:ea typeface="Lato"/>
                  <a:cs typeface="Lato"/>
                  <a:sym typeface="Lato"/>
                </a:rPr>
                <a:t>Estrategias para aliviar el estrés</a:t>
              </a:r>
              <a:endParaRPr/>
            </a:p>
            <a:p>
              <a:pPr indent="-457200" lvl="1" marL="914400" marR="0" rtl="0" algn="l"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2500"/>
                <a:buFont typeface="Arial"/>
                <a:buChar char="•"/>
              </a:pPr>
              <a:r>
                <a:rPr b="0" i="0" lang="es-MX" sz="2500" u="none" cap="none" strike="noStrike">
                  <a:solidFill>
                    <a:srgbClr val="7030A0"/>
                  </a:solidFill>
                  <a:latin typeface="Lato"/>
                  <a:ea typeface="Lato"/>
                  <a:cs typeface="Lato"/>
                  <a:sym typeface="Lato"/>
                </a:rPr>
                <a:t>Manejo del duelo</a:t>
              </a:r>
              <a:endParaRPr/>
            </a:p>
            <a:p>
              <a:pPr indent="-457200" lvl="1" marL="914400" marR="0" rtl="0" algn="l"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2500"/>
                <a:buFont typeface="Arial"/>
                <a:buChar char="•"/>
              </a:pPr>
              <a:r>
                <a:rPr b="0" i="0" lang="es-MX" sz="2500" u="none" cap="none" strike="noStrike">
                  <a:solidFill>
                    <a:srgbClr val="7030A0"/>
                  </a:solidFill>
                  <a:latin typeface="Lato"/>
                  <a:ea typeface="Lato"/>
                  <a:cs typeface="Lato"/>
                  <a:sym typeface="Lato"/>
                </a:rPr>
                <a:t>Manejo del duelo con niñas, niños y adolescentes </a:t>
              </a:r>
              <a:endParaRPr/>
            </a:p>
            <a:p>
              <a:pPr indent="-457200" lvl="1" marL="914400" marR="0" rtl="0" algn="l"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2500"/>
                <a:buFont typeface="Arial"/>
                <a:buChar char="•"/>
              </a:pPr>
              <a:r>
                <a:rPr b="0" i="0" lang="es-MX" sz="2500" u="none" cap="none" strike="noStrike">
                  <a:solidFill>
                    <a:srgbClr val="7030A0"/>
                  </a:solidFill>
                  <a:latin typeface="Lato"/>
                  <a:ea typeface="Lato"/>
                  <a:cs typeface="Lato"/>
                  <a:sym typeface="Lato"/>
                </a:rPr>
                <a:t>Reconocer y manejar aislamiento</a:t>
              </a:r>
              <a:endParaRPr/>
            </a:p>
            <a:p>
              <a:pPr indent="-457200" lvl="1" marL="914400" marR="0" rtl="0" algn="l"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2500"/>
                <a:buFont typeface="Arial"/>
                <a:buChar char="•"/>
              </a:pPr>
              <a:r>
                <a:rPr b="0" i="0" lang="es-MX" sz="2500" u="none" cap="none" strike="noStrike">
                  <a:solidFill>
                    <a:srgbClr val="7030A0"/>
                  </a:solidFill>
                  <a:latin typeface="Lato"/>
                  <a:ea typeface="Lato"/>
                  <a:cs typeface="Lato"/>
                  <a:sym typeface="Lato"/>
                </a:rPr>
                <a:t>Resiliencia</a:t>
              </a:r>
              <a:endParaRPr/>
            </a:p>
            <a:p>
              <a:pPr indent="-457200" lvl="1" marL="914400" marR="0" rtl="0" algn="l"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2500"/>
                <a:buFont typeface="Arial"/>
                <a:buChar char="•"/>
              </a:pPr>
              <a:r>
                <a:rPr b="0" i="0" lang="es-MX" sz="2500" u="none" cap="none" strike="noStrike">
                  <a:solidFill>
                    <a:srgbClr val="7030A0"/>
                  </a:solidFill>
                  <a:latin typeface="Lato"/>
                  <a:ea typeface="Lato"/>
                  <a:cs typeface="Lato"/>
                  <a:sym typeface="Lato"/>
                </a:rPr>
                <a:t>Aceptación</a:t>
              </a:r>
              <a:endParaRPr/>
            </a:p>
            <a:p>
              <a:pPr indent="-457200" lvl="1" marL="914400" marR="0" rtl="0" algn="l"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2500"/>
                <a:buFont typeface="Arial"/>
                <a:buChar char="•"/>
              </a:pPr>
              <a:r>
                <a:rPr b="0" i="0" lang="es-MX" sz="2500" u="none" cap="none" strike="noStrike">
                  <a:solidFill>
                    <a:srgbClr val="7030A0"/>
                  </a:solidFill>
                  <a:latin typeface="Lato"/>
                  <a:ea typeface="Lato"/>
                  <a:cs typeface="Lato"/>
                  <a:sym typeface="Lato"/>
                </a:rPr>
                <a:t>Empatía</a:t>
              </a:r>
              <a:endParaRPr/>
            </a:p>
          </p:txBody>
        </p:sp>
      </p:grpSp>
      <p:pic>
        <p:nvPicPr>
          <p:cNvPr id="297" name="Google Shape;29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8210" y="5766860"/>
            <a:ext cx="1699300" cy="162522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9"/>
          <p:cNvSpPr txBox="1"/>
          <p:nvPr/>
        </p:nvSpPr>
        <p:spPr>
          <a:xfrm>
            <a:off x="302011" y="58586"/>
            <a:ext cx="4027256" cy="1009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CAC7"/>
              </a:buClr>
              <a:buSzPts val="6000"/>
              <a:buFont typeface="Shadows Into Light"/>
              <a:buNone/>
            </a:pPr>
            <a:r>
              <a:rPr lang="es-MX" sz="6000">
                <a:solidFill>
                  <a:srgbClr val="72CAC7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Contenidos</a:t>
            </a:r>
            <a:endParaRPr/>
          </a:p>
        </p:txBody>
      </p:sp>
      <p:sp>
        <p:nvSpPr>
          <p:cNvPr id="299" name="Google Shape;299;p9"/>
          <p:cNvSpPr/>
          <p:nvPr/>
        </p:nvSpPr>
        <p:spPr>
          <a:xfrm>
            <a:off x="465375" y="938719"/>
            <a:ext cx="3223756" cy="108000"/>
          </a:xfrm>
          <a:prstGeom prst="rect">
            <a:avLst/>
          </a:prstGeom>
          <a:solidFill>
            <a:srgbClr val="F9C3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0" name="Google Shape;300;p9"/>
          <p:cNvGrpSpPr/>
          <p:nvPr/>
        </p:nvGrpSpPr>
        <p:grpSpPr>
          <a:xfrm>
            <a:off x="1101959" y="2215665"/>
            <a:ext cx="2386432" cy="2355787"/>
            <a:chOff x="5052231" y="3170253"/>
            <a:chExt cx="1465205" cy="1446395"/>
          </a:xfrm>
        </p:grpSpPr>
        <p:sp>
          <p:nvSpPr>
            <p:cNvPr id="301" name="Google Shape;301;p9"/>
            <p:cNvSpPr/>
            <p:nvPr/>
          </p:nvSpPr>
          <p:spPr>
            <a:xfrm>
              <a:off x="5052231" y="3170253"/>
              <a:ext cx="1465205" cy="1446395"/>
            </a:xfrm>
            <a:custGeom>
              <a:rect b="b" l="l" r="r" t="t"/>
              <a:pathLst>
                <a:path extrusionOk="0" h="45134" w="45721">
                  <a:moveTo>
                    <a:pt x="22861" y="0"/>
                  </a:moveTo>
                  <a:cubicBezTo>
                    <a:pt x="22090" y="0"/>
                    <a:pt x="21319" y="295"/>
                    <a:pt x="20730" y="884"/>
                  </a:cubicBezTo>
                  <a:lnTo>
                    <a:pt x="1180" y="20446"/>
                  </a:lnTo>
                  <a:cubicBezTo>
                    <a:pt x="1" y="21613"/>
                    <a:pt x="1" y="23518"/>
                    <a:pt x="1180" y="24697"/>
                  </a:cubicBezTo>
                  <a:lnTo>
                    <a:pt x="20730" y="44259"/>
                  </a:lnTo>
                  <a:cubicBezTo>
                    <a:pt x="21319" y="44842"/>
                    <a:pt x="22090" y="45134"/>
                    <a:pt x="22861" y="45134"/>
                  </a:cubicBezTo>
                  <a:cubicBezTo>
                    <a:pt x="23632" y="45134"/>
                    <a:pt x="24403" y="44842"/>
                    <a:pt x="24992" y="44259"/>
                  </a:cubicBezTo>
                  <a:lnTo>
                    <a:pt x="44542" y="24697"/>
                  </a:lnTo>
                  <a:cubicBezTo>
                    <a:pt x="45721" y="23518"/>
                    <a:pt x="45721" y="21613"/>
                    <a:pt x="44542" y="20446"/>
                  </a:cubicBezTo>
                  <a:lnTo>
                    <a:pt x="36684" y="12576"/>
                  </a:lnTo>
                  <a:cubicBezTo>
                    <a:pt x="36267" y="12171"/>
                    <a:pt x="36363" y="11481"/>
                    <a:pt x="36851" y="11171"/>
                  </a:cubicBezTo>
                  <a:cubicBezTo>
                    <a:pt x="37565" y="10719"/>
                    <a:pt x="38327" y="10350"/>
                    <a:pt x="39125" y="10052"/>
                  </a:cubicBezTo>
                  <a:cubicBezTo>
                    <a:pt x="39613" y="9874"/>
                    <a:pt x="40054" y="9552"/>
                    <a:pt x="40399" y="9100"/>
                  </a:cubicBezTo>
                  <a:cubicBezTo>
                    <a:pt x="41173" y="8099"/>
                    <a:pt x="41220" y="6778"/>
                    <a:pt x="40518" y="5730"/>
                  </a:cubicBezTo>
                  <a:cubicBezTo>
                    <a:pt x="39932" y="4868"/>
                    <a:pt x="39013" y="4436"/>
                    <a:pt x="38094" y="4436"/>
                  </a:cubicBezTo>
                  <a:cubicBezTo>
                    <a:pt x="37349" y="4436"/>
                    <a:pt x="36606" y="4720"/>
                    <a:pt x="36041" y="5290"/>
                  </a:cubicBezTo>
                  <a:cubicBezTo>
                    <a:pt x="35732" y="5587"/>
                    <a:pt x="35505" y="5956"/>
                    <a:pt x="35362" y="6337"/>
                  </a:cubicBezTo>
                  <a:cubicBezTo>
                    <a:pt x="35077" y="7123"/>
                    <a:pt x="34720" y="7885"/>
                    <a:pt x="34267" y="8588"/>
                  </a:cubicBezTo>
                  <a:cubicBezTo>
                    <a:pt x="34091" y="8872"/>
                    <a:pt x="33797" y="9021"/>
                    <a:pt x="33498" y="9021"/>
                  </a:cubicBezTo>
                  <a:cubicBezTo>
                    <a:pt x="33271" y="9021"/>
                    <a:pt x="33042" y="8934"/>
                    <a:pt x="32862" y="8754"/>
                  </a:cubicBezTo>
                  <a:lnTo>
                    <a:pt x="24992" y="884"/>
                  </a:lnTo>
                  <a:cubicBezTo>
                    <a:pt x="24403" y="295"/>
                    <a:pt x="23632" y="0"/>
                    <a:pt x="22861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5180831" y="3287862"/>
              <a:ext cx="382733" cy="383117"/>
            </a:xfrm>
            <a:custGeom>
              <a:rect b="b" l="l" r="r" t="t"/>
              <a:pathLst>
                <a:path extrusionOk="0" h="11955" w="11943">
                  <a:moveTo>
                    <a:pt x="5977" y="0"/>
                  </a:moveTo>
                  <a:cubicBezTo>
                    <a:pt x="2679" y="0"/>
                    <a:pt x="0" y="2679"/>
                    <a:pt x="0" y="5977"/>
                  </a:cubicBezTo>
                  <a:cubicBezTo>
                    <a:pt x="0" y="9275"/>
                    <a:pt x="2679" y="11954"/>
                    <a:pt x="5977" y="11954"/>
                  </a:cubicBezTo>
                  <a:cubicBezTo>
                    <a:pt x="9275" y="11954"/>
                    <a:pt x="11942" y="9275"/>
                    <a:pt x="11942" y="5977"/>
                  </a:cubicBezTo>
                  <a:cubicBezTo>
                    <a:pt x="11942" y="2679"/>
                    <a:pt x="9275" y="0"/>
                    <a:pt x="5977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5728624" y="3646263"/>
              <a:ext cx="307687" cy="511526"/>
            </a:xfrm>
            <a:custGeom>
              <a:rect b="b" l="l" r="r" t="t"/>
              <a:pathLst>
                <a:path extrusionOk="0" h="9713" w="5954">
                  <a:moveTo>
                    <a:pt x="2395" y="1"/>
                  </a:moveTo>
                  <a:cubicBezTo>
                    <a:pt x="1594" y="1"/>
                    <a:pt x="936" y="649"/>
                    <a:pt x="945" y="1451"/>
                  </a:cubicBezTo>
                  <a:lnTo>
                    <a:pt x="945" y="5963"/>
                  </a:lnTo>
                  <a:cubicBezTo>
                    <a:pt x="945" y="6011"/>
                    <a:pt x="917" y="6059"/>
                    <a:pt x="888" y="6087"/>
                  </a:cubicBezTo>
                  <a:cubicBezTo>
                    <a:pt x="831" y="6144"/>
                    <a:pt x="774" y="6192"/>
                    <a:pt x="726" y="6259"/>
                  </a:cubicBezTo>
                  <a:cubicBezTo>
                    <a:pt x="1" y="7117"/>
                    <a:pt x="68" y="8405"/>
                    <a:pt x="879" y="9188"/>
                  </a:cubicBezTo>
                  <a:cubicBezTo>
                    <a:pt x="1232" y="9522"/>
                    <a:pt x="1689" y="9712"/>
                    <a:pt x="2176" y="9712"/>
                  </a:cubicBezTo>
                  <a:cubicBezTo>
                    <a:pt x="3073" y="9693"/>
                    <a:pt x="3845" y="9073"/>
                    <a:pt x="4055" y="8205"/>
                  </a:cubicBezTo>
                  <a:cubicBezTo>
                    <a:pt x="4065" y="8176"/>
                    <a:pt x="4074" y="8148"/>
                    <a:pt x="4074" y="8110"/>
                  </a:cubicBezTo>
                  <a:cubicBezTo>
                    <a:pt x="4084" y="8081"/>
                    <a:pt x="4093" y="8052"/>
                    <a:pt x="4093" y="8033"/>
                  </a:cubicBezTo>
                  <a:cubicBezTo>
                    <a:pt x="4103" y="7957"/>
                    <a:pt x="4170" y="7900"/>
                    <a:pt x="4237" y="7890"/>
                  </a:cubicBezTo>
                  <a:lnTo>
                    <a:pt x="4322" y="7871"/>
                  </a:lnTo>
                  <a:lnTo>
                    <a:pt x="4351" y="7871"/>
                  </a:lnTo>
                  <a:cubicBezTo>
                    <a:pt x="5267" y="7671"/>
                    <a:pt x="5944" y="6822"/>
                    <a:pt x="5944" y="5801"/>
                  </a:cubicBezTo>
                  <a:cubicBezTo>
                    <a:pt x="5954" y="5209"/>
                    <a:pt x="5715" y="4637"/>
                    <a:pt x="5296" y="4217"/>
                  </a:cubicBezTo>
                  <a:cubicBezTo>
                    <a:pt x="5210" y="4141"/>
                    <a:pt x="5124" y="4074"/>
                    <a:pt x="5038" y="4007"/>
                  </a:cubicBezTo>
                  <a:cubicBezTo>
                    <a:pt x="4962" y="3960"/>
                    <a:pt x="4943" y="3864"/>
                    <a:pt x="4981" y="3788"/>
                  </a:cubicBezTo>
                  <a:cubicBezTo>
                    <a:pt x="5000" y="3750"/>
                    <a:pt x="5019" y="3702"/>
                    <a:pt x="5038" y="3664"/>
                  </a:cubicBezTo>
                  <a:cubicBezTo>
                    <a:pt x="5105" y="3492"/>
                    <a:pt x="5133" y="3301"/>
                    <a:pt x="5133" y="3120"/>
                  </a:cubicBezTo>
                  <a:cubicBezTo>
                    <a:pt x="5143" y="2567"/>
                    <a:pt x="4828" y="2052"/>
                    <a:pt x="4332" y="1804"/>
                  </a:cubicBezTo>
                  <a:cubicBezTo>
                    <a:pt x="4284" y="1775"/>
                    <a:pt x="4227" y="1756"/>
                    <a:pt x="4170" y="1737"/>
                  </a:cubicBezTo>
                  <a:cubicBezTo>
                    <a:pt x="4093" y="1718"/>
                    <a:pt x="4046" y="1642"/>
                    <a:pt x="4055" y="1556"/>
                  </a:cubicBezTo>
                  <a:lnTo>
                    <a:pt x="4055" y="1441"/>
                  </a:lnTo>
                  <a:lnTo>
                    <a:pt x="4055" y="1432"/>
                  </a:lnTo>
                  <a:cubicBezTo>
                    <a:pt x="4055" y="783"/>
                    <a:pt x="3626" y="211"/>
                    <a:pt x="3006" y="29"/>
                  </a:cubicBezTo>
                  <a:cubicBezTo>
                    <a:pt x="2930" y="10"/>
                    <a:pt x="2863" y="1"/>
                    <a:pt x="2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5728624" y="3958770"/>
              <a:ext cx="83872" cy="176897"/>
            </a:xfrm>
            <a:custGeom>
              <a:rect b="b" l="l" r="r" t="t"/>
              <a:pathLst>
                <a:path extrusionOk="0" h="3359" w="1623">
                  <a:moveTo>
                    <a:pt x="945" y="0"/>
                  </a:moveTo>
                  <a:lnTo>
                    <a:pt x="945" y="29"/>
                  </a:lnTo>
                  <a:cubicBezTo>
                    <a:pt x="945" y="77"/>
                    <a:pt x="926" y="125"/>
                    <a:pt x="888" y="153"/>
                  </a:cubicBezTo>
                  <a:cubicBezTo>
                    <a:pt x="1" y="1002"/>
                    <a:pt x="1" y="2405"/>
                    <a:pt x="879" y="3254"/>
                  </a:cubicBezTo>
                  <a:cubicBezTo>
                    <a:pt x="917" y="3292"/>
                    <a:pt x="955" y="3330"/>
                    <a:pt x="1003" y="3359"/>
                  </a:cubicBezTo>
                  <a:cubicBezTo>
                    <a:pt x="1403" y="2910"/>
                    <a:pt x="1623" y="2319"/>
                    <a:pt x="1623" y="1708"/>
                  </a:cubicBezTo>
                  <a:cubicBezTo>
                    <a:pt x="1623" y="1069"/>
                    <a:pt x="1384" y="458"/>
                    <a:pt x="945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5766090" y="3954243"/>
              <a:ext cx="116947" cy="57350"/>
            </a:xfrm>
            <a:custGeom>
              <a:rect b="b" l="l" r="r" t="t"/>
              <a:pathLst>
                <a:path extrusionOk="0" h="1089" w="2263">
                  <a:moveTo>
                    <a:pt x="220" y="1"/>
                  </a:moveTo>
                  <a:lnTo>
                    <a:pt x="220" y="115"/>
                  </a:lnTo>
                  <a:cubicBezTo>
                    <a:pt x="220" y="163"/>
                    <a:pt x="201" y="211"/>
                    <a:pt x="163" y="249"/>
                  </a:cubicBezTo>
                  <a:cubicBezTo>
                    <a:pt x="106" y="296"/>
                    <a:pt x="49" y="354"/>
                    <a:pt x="1" y="411"/>
                  </a:cubicBezTo>
                  <a:cubicBezTo>
                    <a:pt x="583" y="439"/>
                    <a:pt x="1432" y="659"/>
                    <a:pt x="1804" y="1021"/>
                  </a:cubicBezTo>
                  <a:cubicBezTo>
                    <a:pt x="1851" y="1068"/>
                    <a:pt x="1904" y="1088"/>
                    <a:pt x="1955" y="1088"/>
                  </a:cubicBezTo>
                  <a:cubicBezTo>
                    <a:pt x="2120" y="1088"/>
                    <a:pt x="2263" y="879"/>
                    <a:pt x="2109" y="726"/>
                  </a:cubicBezTo>
                  <a:cubicBezTo>
                    <a:pt x="1709" y="325"/>
                    <a:pt x="879" y="67"/>
                    <a:pt x="22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5882417" y="4006221"/>
              <a:ext cx="71109" cy="72149"/>
            </a:xfrm>
            <a:custGeom>
              <a:rect b="b" l="l" r="r" t="t"/>
              <a:pathLst>
                <a:path extrusionOk="0" h="1370" w="1376">
                  <a:moveTo>
                    <a:pt x="303" y="1"/>
                  </a:moveTo>
                  <a:cubicBezTo>
                    <a:pt x="90" y="1"/>
                    <a:pt x="1" y="331"/>
                    <a:pt x="240" y="416"/>
                  </a:cubicBezTo>
                  <a:cubicBezTo>
                    <a:pt x="621" y="559"/>
                    <a:pt x="984" y="1189"/>
                    <a:pt x="1079" y="1370"/>
                  </a:cubicBezTo>
                  <a:cubicBezTo>
                    <a:pt x="1089" y="1341"/>
                    <a:pt x="1098" y="1303"/>
                    <a:pt x="1098" y="1275"/>
                  </a:cubicBezTo>
                  <a:cubicBezTo>
                    <a:pt x="1108" y="1246"/>
                    <a:pt x="1117" y="1217"/>
                    <a:pt x="1117" y="1189"/>
                  </a:cubicBezTo>
                  <a:cubicBezTo>
                    <a:pt x="1127" y="1122"/>
                    <a:pt x="1194" y="1065"/>
                    <a:pt x="1261" y="1055"/>
                  </a:cubicBezTo>
                  <a:lnTo>
                    <a:pt x="1346" y="1036"/>
                  </a:lnTo>
                  <a:lnTo>
                    <a:pt x="1375" y="1036"/>
                  </a:lnTo>
                  <a:cubicBezTo>
                    <a:pt x="1194" y="731"/>
                    <a:pt x="831" y="187"/>
                    <a:pt x="383" y="15"/>
                  </a:cubicBezTo>
                  <a:cubicBezTo>
                    <a:pt x="355" y="5"/>
                    <a:pt x="328" y="1"/>
                    <a:pt x="303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5897766" y="3825637"/>
              <a:ext cx="104026" cy="43237"/>
            </a:xfrm>
            <a:custGeom>
              <a:rect b="b" l="l" r="r" t="t"/>
              <a:pathLst>
                <a:path extrusionOk="0" h="821" w="2013">
                  <a:moveTo>
                    <a:pt x="200" y="0"/>
                  </a:moveTo>
                  <a:cubicBezTo>
                    <a:pt x="86" y="10"/>
                    <a:pt x="0" y="105"/>
                    <a:pt x="0" y="229"/>
                  </a:cubicBezTo>
                  <a:cubicBezTo>
                    <a:pt x="10" y="344"/>
                    <a:pt x="105" y="430"/>
                    <a:pt x="229" y="430"/>
                  </a:cubicBezTo>
                  <a:cubicBezTo>
                    <a:pt x="267" y="428"/>
                    <a:pt x="305" y="427"/>
                    <a:pt x="343" y="427"/>
                  </a:cubicBezTo>
                  <a:cubicBezTo>
                    <a:pt x="1139" y="427"/>
                    <a:pt x="1966" y="793"/>
                    <a:pt x="1975" y="802"/>
                  </a:cubicBezTo>
                  <a:cubicBezTo>
                    <a:pt x="1984" y="811"/>
                    <a:pt x="1994" y="821"/>
                    <a:pt x="2013" y="821"/>
                  </a:cubicBezTo>
                  <a:cubicBezTo>
                    <a:pt x="1937" y="745"/>
                    <a:pt x="1841" y="678"/>
                    <a:pt x="1755" y="611"/>
                  </a:cubicBezTo>
                  <a:cubicBezTo>
                    <a:pt x="1679" y="563"/>
                    <a:pt x="1660" y="477"/>
                    <a:pt x="1698" y="401"/>
                  </a:cubicBezTo>
                  <a:cubicBezTo>
                    <a:pt x="1717" y="353"/>
                    <a:pt x="1736" y="315"/>
                    <a:pt x="1755" y="268"/>
                  </a:cubicBezTo>
                  <a:cubicBezTo>
                    <a:pt x="1259" y="86"/>
                    <a:pt x="735" y="0"/>
                    <a:pt x="200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5877041" y="3722151"/>
              <a:ext cx="74983" cy="78416"/>
            </a:xfrm>
            <a:custGeom>
              <a:rect b="b" l="l" r="r" t="t"/>
              <a:pathLst>
                <a:path extrusionOk="0" h="1489" w="1451">
                  <a:moveTo>
                    <a:pt x="1174" y="0"/>
                  </a:moveTo>
                  <a:cubicBezTo>
                    <a:pt x="935" y="48"/>
                    <a:pt x="563" y="153"/>
                    <a:pt x="344" y="353"/>
                  </a:cubicBezTo>
                  <a:cubicBezTo>
                    <a:pt x="124" y="554"/>
                    <a:pt x="0" y="868"/>
                    <a:pt x="0" y="1279"/>
                  </a:cubicBezTo>
                  <a:cubicBezTo>
                    <a:pt x="0" y="1393"/>
                    <a:pt x="96" y="1488"/>
                    <a:pt x="220" y="1488"/>
                  </a:cubicBezTo>
                  <a:cubicBezTo>
                    <a:pt x="334" y="1479"/>
                    <a:pt x="420" y="1383"/>
                    <a:pt x="420" y="1269"/>
                  </a:cubicBezTo>
                  <a:cubicBezTo>
                    <a:pt x="420" y="992"/>
                    <a:pt x="496" y="782"/>
                    <a:pt x="640" y="649"/>
                  </a:cubicBezTo>
                  <a:cubicBezTo>
                    <a:pt x="840" y="468"/>
                    <a:pt x="1384" y="382"/>
                    <a:pt x="1384" y="382"/>
                  </a:cubicBezTo>
                  <a:lnTo>
                    <a:pt x="1450" y="382"/>
                  </a:lnTo>
                  <a:cubicBezTo>
                    <a:pt x="1403" y="353"/>
                    <a:pt x="1346" y="334"/>
                    <a:pt x="1288" y="315"/>
                  </a:cubicBezTo>
                  <a:cubicBezTo>
                    <a:pt x="1212" y="286"/>
                    <a:pt x="1164" y="210"/>
                    <a:pt x="1174" y="134"/>
                  </a:cubicBezTo>
                  <a:lnTo>
                    <a:pt x="1174" y="19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5817509" y="3674807"/>
              <a:ext cx="98032" cy="48398"/>
            </a:xfrm>
            <a:custGeom>
              <a:rect b="b" l="l" r="r" t="t"/>
              <a:pathLst>
                <a:path extrusionOk="0" h="919" w="1897">
                  <a:moveTo>
                    <a:pt x="639" y="0"/>
                  </a:moveTo>
                  <a:cubicBezTo>
                    <a:pt x="578" y="0"/>
                    <a:pt x="517" y="4"/>
                    <a:pt x="456" y="12"/>
                  </a:cubicBezTo>
                  <a:lnTo>
                    <a:pt x="265" y="31"/>
                  </a:lnTo>
                  <a:cubicBezTo>
                    <a:pt x="1" y="68"/>
                    <a:pt x="41" y="453"/>
                    <a:pt x="288" y="453"/>
                  </a:cubicBezTo>
                  <a:cubicBezTo>
                    <a:pt x="299" y="453"/>
                    <a:pt x="310" y="452"/>
                    <a:pt x="322" y="451"/>
                  </a:cubicBezTo>
                  <a:lnTo>
                    <a:pt x="513" y="432"/>
                  </a:lnTo>
                  <a:cubicBezTo>
                    <a:pt x="557" y="426"/>
                    <a:pt x="601" y="423"/>
                    <a:pt x="645" y="423"/>
                  </a:cubicBezTo>
                  <a:cubicBezTo>
                    <a:pt x="961" y="423"/>
                    <a:pt x="1265" y="573"/>
                    <a:pt x="1458" y="832"/>
                  </a:cubicBezTo>
                  <a:cubicBezTo>
                    <a:pt x="1496" y="890"/>
                    <a:pt x="1563" y="918"/>
                    <a:pt x="1629" y="918"/>
                  </a:cubicBezTo>
                  <a:cubicBezTo>
                    <a:pt x="1801" y="918"/>
                    <a:pt x="1896" y="727"/>
                    <a:pt x="1801" y="584"/>
                  </a:cubicBezTo>
                  <a:cubicBezTo>
                    <a:pt x="1524" y="214"/>
                    <a:pt x="1091" y="0"/>
                    <a:pt x="639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5780819" y="4006696"/>
              <a:ext cx="122372" cy="90266"/>
            </a:xfrm>
            <a:custGeom>
              <a:rect b="b" l="l" r="r" t="t"/>
              <a:pathLst>
                <a:path extrusionOk="0" h="1714" w="2368">
                  <a:moveTo>
                    <a:pt x="294" y="1"/>
                  </a:moveTo>
                  <a:cubicBezTo>
                    <a:pt x="59" y="1"/>
                    <a:pt x="1" y="363"/>
                    <a:pt x="260" y="417"/>
                  </a:cubicBezTo>
                  <a:cubicBezTo>
                    <a:pt x="1748" y="741"/>
                    <a:pt x="1929" y="1533"/>
                    <a:pt x="1929" y="1542"/>
                  </a:cubicBezTo>
                  <a:cubicBezTo>
                    <a:pt x="1948" y="1638"/>
                    <a:pt x="2034" y="1714"/>
                    <a:pt x="2139" y="1714"/>
                  </a:cubicBezTo>
                  <a:lnTo>
                    <a:pt x="2177" y="1714"/>
                  </a:lnTo>
                  <a:cubicBezTo>
                    <a:pt x="2292" y="1685"/>
                    <a:pt x="2368" y="1580"/>
                    <a:pt x="2349" y="1466"/>
                  </a:cubicBezTo>
                  <a:cubicBezTo>
                    <a:pt x="2339" y="1418"/>
                    <a:pt x="2139" y="388"/>
                    <a:pt x="346" y="6"/>
                  </a:cubicBezTo>
                  <a:cubicBezTo>
                    <a:pt x="328" y="3"/>
                    <a:pt x="310" y="1"/>
                    <a:pt x="29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5953783" y="3879248"/>
              <a:ext cx="63821" cy="80576"/>
            </a:xfrm>
            <a:custGeom>
              <a:rect b="b" l="l" r="r" t="t"/>
              <a:pathLst>
                <a:path extrusionOk="0" h="1530" w="1235">
                  <a:moveTo>
                    <a:pt x="301" y="1"/>
                  </a:moveTo>
                  <a:cubicBezTo>
                    <a:pt x="79" y="1"/>
                    <a:pt x="1" y="336"/>
                    <a:pt x="242" y="413"/>
                  </a:cubicBezTo>
                  <a:cubicBezTo>
                    <a:pt x="757" y="576"/>
                    <a:pt x="805" y="1320"/>
                    <a:pt x="805" y="1329"/>
                  </a:cubicBezTo>
                  <a:cubicBezTo>
                    <a:pt x="815" y="1444"/>
                    <a:pt x="900" y="1530"/>
                    <a:pt x="1015" y="1530"/>
                  </a:cubicBezTo>
                  <a:lnTo>
                    <a:pt x="1024" y="1530"/>
                  </a:lnTo>
                  <a:cubicBezTo>
                    <a:pt x="1139" y="1520"/>
                    <a:pt x="1234" y="1425"/>
                    <a:pt x="1225" y="1310"/>
                  </a:cubicBezTo>
                  <a:cubicBezTo>
                    <a:pt x="1225" y="1262"/>
                    <a:pt x="1158" y="261"/>
                    <a:pt x="376" y="13"/>
                  </a:cubicBezTo>
                  <a:cubicBezTo>
                    <a:pt x="349" y="5"/>
                    <a:pt x="324" y="1"/>
                    <a:pt x="301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5821800" y="3830639"/>
              <a:ext cx="56276" cy="106591"/>
            </a:xfrm>
            <a:custGeom>
              <a:rect b="b" l="l" r="r" t="t"/>
              <a:pathLst>
                <a:path extrusionOk="0" h="2024" w="1089">
                  <a:moveTo>
                    <a:pt x="864" y="1"/>
                  </a:moveTo>
                  <a:cubicBezTo>
                    <a:pt x="824" y="1"/>
                    <a:pt x="783" y="13"/>
                    <a:pt x="745" y="39"/>
                  </a:cubicBezTo>
                  <a:cubicBezTo>
                    <a:pt x="449" y="220"/>
                    <a:pt x="1" y="688"/>
                    <a:pt x="1" y="1813"/>
                  </a:cubicBezTo>
                  <a:cubicBezTo>
                    <a:pt x="1" y="1928"/>
                    <a:pt x="106" y="2023"/>
                    <a:pt x="220" y="2023"/>
                  </a:cubicBezTo>
                  <a:cubicBezTo>
                    <a:pt x="335" y="2014"/>
                    <a:pt x="430" y="1918"/>
                    <a:pt x="430" y="1804"/>
                  </a:cubicBezTo>
                  <a:cubicBezTo>
                    <a:pt x="430" y="869"/>
                    <a:pt x="774" y="516"/>
                    <a:pt x="974" y="392"/>
                  </a:cubicBezTo>
                  <a:cubicBezTo>
                    <a:pt x="1050" y="344"/>
                    <a:pt x="1088" y="249"/>
                    <a:pt x="1069" y="163"/>
                  </a:cubicBezTo>
                  <a:cubicBezTo>
                    <a:pt x="1043" y="63"/>
                    <a:pt x="956" y="1"/>
                    <a:pt x="86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5639430" y="3419387"/>
              <a:ext cx="222368" cy="236092"/>
            </a:xfrm>
            <a:custGeom>
              <a:rect b="b" l="l" r="r" t="t"/>
              <a:pathLst>
                <a:path extrusionOk="0" h="4483" w="4303">
                  <a:moveTo>
                    <a:pt x="2385" y="1"/>
                  </a:moveTo>
                  <a:cubicBezTo>
                    <a:pt x="2006" y="1"/>
                    <a:pt x="1618" y="115"/>
                    <a:pt x="1269" y="369"/>
                  </a:cubicBezTo>
                  <a:cubicBezTo>
                    <a:pt x="0" y="1294"/>
                    <a:pt x="324" y="3259"/>
                    <a:pt x="1813" y="3727"/>
                  </a:cubicBezTo>
                  <a:lnTo>
                    <a:pt x="2204" y="4375"/>
                  </a:lnTo>
                  <a:cubicBezTo>
                    <a:pt x="2247" y="4447"/>
                    <a:pt x="2321" y="4483"/>
                    <a:pt x="2395" y="4483"/>
                  </a:cubicBezTo>
                  <a:cubicBezTo>
                    <a:pt x="2469" y="4483"/>
                    <a:pt x="2543" y="4447"/>
                    <a:pt x="2585" y="4375"/>
                  </a:cubicBezTo>
                  <a:lnTo>
                    <a:pt x="2977" y="3727"/>
                  </a:lnTo>
                  <a:cubicBezTo>
                    <a:pt x="3759" y="3479"/>
                    <a:pt x="4293" y="2744"/>
                    <a:pt x="4303" y="1914"/>
                  </a:cubicBezTo>
                  <a:cubicBezTo>
                    <a:pt x="4303" y="783"/>
                    <a:pt x="3375" y="1"/>
                    <a:pt x="2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5490030" y="3646790"/>
              <a:ext cx="296370" cy="510999"/>
            </a:xfrm>
            <a:custGeom>
              <a:rect b="b" l="l" r="r" t="t"/>
              <a:pathLst>
                <a:path extrusionOk="0" h="9703" w="5735">
                  <a:moveTo>
                    <a:pt x="3168" y="0"/>
                  </a:moveTo>
                  <a:cubicBezTo>
                    <a:pt x="3091" y="10"/>
                    <a:pt x="3025" y="19"/>
                    <a:pt x="2958" y="38"/>
                  </a:cubicBezTo>
                  <a:cubicBezTo>
                    <a:pt x="2328" y="210"/>
                    <a:pt x="1899" y="782"/>
                    <a:pt x="1909" y="1431"/>
                  </a:cubicBezTo>
                  <a:lnTo>
                    <a:pt x="1909" y="1450"/>
                  </a:lnTo>
                  <a:lnTo>
                    <a:pt x="1909" y="1565"/>
                  </a:lnTo>
                  <a:cubicBezTo>
                    <a:pt x="1909" y="1641"/>
                    <a:pt x="1861" y="1717"/>
                    <a:pt x="1784" y="1746"/>
                  </a:cubicBezTo>
                  <a:cubicBezTo>
                    <a:pt x="1727" y="1765"/>
                    <a:pt x="1680" y="1784"/>
                    <a:pt x="1622" y="1813"/>
                  </a:cubicBezTo>
                  <a:cubicBezTo>
                    <a:pt x="1126" y="2061"/>
                    <a:pt x="821" y="2566"/>
                    <a:pt x="821" y="3120"/>
                  </a:cubicBezTo>
                  <a:cubicBezTo>
                    <a:pt x="821" y="3311"/>
                    <a:pt x="859" y="3492"/>
                    <a:pt x="926" y="3664"/>
                  </a:cubicBezTo>
                  <a:cubicBezTo>
                    <a:pt x="945" y="3711"/>
                    <a:pt x="964" y="3759"/>
                    <a:pt x="983" y="3797"/>
                  </a:cubicBezTo>
                  <a:cubicBezTo>
                    <a:pt x="1021" y="3873"/>
                    <a:pt x="993" y="3969"/>
                    <a:pt x="926" y="4017"/>
                  </a:cubicBezTo>
                  <a:cubicBezTo>
                    <a:pt x="830" y="4074"/>
                    <a:pt x="745" y="4150"/>
                    <a:pt x="668" y="4226"/>
                  </a:cubicBezTo>
                  <a:cubicBezTo>
                    <a:pt x="239" y="4637"/>
                    <a:pt x="1" y="5199"/>
                    <a:pt x="1" y="5791"/>
                  </a:cubicBezTo>
                  <a:cubicBezTo>
                    <a:pt x="1" y="6812"/>
                    <a:pt x="687" y="7661"/>
                    <a:pt x="1594" y="7852"/>
                  </a:cubicBezTo>
                  <a:lnTo>
                    <a:pt x="1622" y="7861"/>
                  </a:lnTo>
                  <a:lnTo>
                    <a:pt x="1708" y="7880"/>
                  </a:lnTo>
                  <a:cubicBezTo>
                    <a:pt x="1784" y="7890"/>
                    <a:pt x="1842" y="7947"/>
                    <a:pt x="1851" y="8014"/>
                  </a:cubicBezTo>
                  <a:cubicBezTo>
                    <a:pt x="1861" y="8042"/>
                    <a:pt x="1861" y="8071"/>
                    <a:pt x="1870" y="8100"/>
                  </a:cubicBezTo>
                  <a:cubicBezTo>
                    <a:pt x="1880" y="8128"/>
                    <a:pt x="1889" y="8166"/>
                    <a:pt x="1889" y="8195"/>
                  </a:cubicBezTo>
                  <a:cubicBezTo>
                    <a:pt x="2109" y="9063"/>
                    <a:pt x="2882" y="9683"/>
                    <a:pt x="3778" y="9702"/>
                  </a:cubicBezTo>
                  <a:cubicBezTo>
                    <a:pt x="4255" y="9702"/>
                    <a:pt x="4723" y="9521"/>
                    <a:pt x="5076" y="9187"/>
                  </a:cubicBezTo>
                  <a:cubicBezTo>
                    <a:pt x="5496" y="8777"/>
                    <a:pt x="5734" y="8224"/>
                    <a:pt x="5724" y="7632"/>
                  </a:cubicBezTo>
                  <a:cubicBezTo>
                    <a:pt x="5724" y="7127"/>
                    <a:pt x="5553" y="6630"/>
                    <a:pt x="5219" y="6249"/>
                  </a:cubicBezTo>
                  <a:cubicBezTo>
                    <a:pt x="5171" y="6192"/>
                    <a:pt x="5114" y="6134"/>
                    <a:pt x="5057" y="6077"/>
                  </a:cubicBezTo>
                  <a:cubicBezTo>
                    <a:pt x="5028" y="6049"/>
                    <a:pt x="4999" y="6001"/>
                    <a:pt x="5009" y="5953"/>
                  </a:cubicBezTo>
                  <a:lnTo>
                    <a:pt x="5009" y="1441"/>
                  </a:lnTo>
                  <a:cubicBezTo>
                    <a:pt x="4999" y="649"/>
                    <a:pt x="4351" y="10"/>
                    <a:pt x="3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5643306" y="3954243"/>
              <a:ext cx="116947" cy="57350"/>
            </a:xfrm>
            <a:custGeom>
              <a:rect b="b" l="l" r="r" t="t"/>
              <a:pathLst>
                <a:path extrusionOk="0" h="1089" w="2263">
                  <a:moveTo>
                    <a:pt x="2043" y="1"/>
                  </a:moveTo>
                  <a:cubicBezTo>
                    <a:pt x="1385" y="67"/>
                    <a:pt x="555" y="325"/>
                    <a:pt x="154" y="726"/>
                  </a:cubicBezTo>
                  <a:cubicBezTo>
                    <a:pt x="1" y="879"/>
                    <a:pt x="138" y="1088"/>
                    <a:pt x="301" y="1088"/>
                  </a:cubicBezTo>
                  <a:cubicBezTo>
                    <a:pt x="350" y="1088"/>
                    <a:pt x="403" y="1068"/>
                    <a:pt x="450" y="1021"/>
                  </a:cubicBezTo>
                  <a:cubicBezTo>
                    <a:pt x="831" y="659"/>
                    <a:pt x="1680" y="439"/>
                    <a:pt x="2262" y="411"/>
                  </a:cubicBezTo>
                  <a:cubicBezTo>
                    <a:pt x="2205" y="354"/>
                    <a:pt x="2157" y="296"/>
                    <a:pt x="2100" y="249"/>
                  </a:cubicBezTo>
                  <a:cubicBezTo>
                    <a:pt x="2062" y="211"/>
                    <a:pt x="2043" y="163"/>
                    <a:pt x="2043" y="115"/>
                  </a:cubicBezTo>
                  <a:lnTo>
                    <a:pt x="2043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5572870" y="4006010"/>
              <a:ext cx="71780" cy="72360"/>
            </a:xfrm>
            <a:custGeom>
              <a:rect b="b" l="l" r="r" t="t"/>
              <a:pathLst>
                <a:path extrusionOk="0" h="1374" w="1389">
                  <a:moveTo>
                    <a:pt x="1091" y="0"/>
                  </a:moveTo>
                  <a:cubicBezTo>
                    <a:pt x="1063" y="0"/>
                    <a:pt x="1034" y="6"/>
                    <a:pt x="1002" y="19"/>
                  </a:cubicBezTo>
                  <a:cubicBezTo>
                    <a:pt x="525" y="201"/>
                    <a:pt x="162" y="763"/>
                    <a:pt x="0" y="1031"/>
                  </a:cubicBezTo>
                  <a:lnTo>
                    <a:pt x="29" y="1040"/>
                  </a:lnTo>
                  <a:lnTo>
                    <a:pt x="115" y="1059"/>
                  </a:lnTo>
                  <a:cubicBezTo>
                    <a:pt x="191" y="1069"/>
                    <a:pt x="248" y="1126"/>
                    <a:pt x="258" y="1193"/>
                  </a:cubicBezTo>
                  <a:cubicBezTo>
                    <a:pt x="267" y="1221"/>
                    <a:pt x="267" y="1250"/>
                    <a:pt x="277" y="1279"/>
                  </a:cubicBezTo>
                  <a:cubicBezTo>
                    <a:pt x="286" y="1307"/>
                    <a:pt x="296" y="1345"/>
                    <a:pt x="306" y="1374"/>
                  </a:cubicBezTo>
                  <a:lnTo>
                    <a:pt x="306" y="1364"/>
                  </a:lnTo>
                  <a:cubicBezTo>
                    <a:pt x="306" y="1355"/>
                    <a:pt x="687" y="582"/>
                    <a:pt x="1135" y="420"/>
                  </a:cubicBezTo>
                  <a:cubicBezTo>
                    <a:pt x="1389" y="352"/>
                    <a:pt x="1306" y="0"/>
                    <a:pt x="1091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5524034" y="3825637"/>
              <a:ext cx="104594" cy="43237"/>
            </a:xfrm>
            <a:custGeom>
              <a:rect b="b" l="l" r="r" t="t"/>
              <a:pathLst>
                <a:path extrusionOk="0" h="821" w="2024">
                  <a:moveTo>
                    <a:pt x="1813" y="0"/>
                  </a:moveTo>
                  <a:cubicBezTo>
                    <a:pt x="1289" y="0"/>
                    <a:pt x="764" y="86"/>
                    <a:pt x="268" y="268"/>
                  </a:cubicBezTo>
                  <a:cubicBezTo>
                    <a:pt x="287" y="315"/>
                    <a:pt x="306" y="353"/>
                    <a:pt x="325" y="401"/>
                  </a:cubicBezTo>
                  <a:cubicBezTo>
                    <a:pt x="363" y="477"/>
                    <a:pt x="335" y="563"/>
                    <a:pt x="268" y="611"/>
                  </a:cubicBezTo>
                  <a:cubicBezTo>
                    <a:pt x="172" y="678"/>
                    <a:pt x="87" y="745"/>
                    <a:pt x="1" y="821"/>
                  </a:cubicBezTo>
                  <a:cubicBezTo>
                    <a:pt x="20" y="821"/>
                    <a:pt x="39" y="811"/>
                    <a:pt x="48" y="802"/>
                  </a:cubicBezTo>
                  <a:cubicBezTo>
                    <a:pt x="48" y="793"/>
                    <a:pt x="874" y="427"/>
                    <a:pt x="1680" y="427"/>
                  </a:cubicBezTo>
                  <a:cubicBezTo>
                    <a:pt x="1718" y="427"/>
                    <a:pt x="1756" y="428"/>
                    <a:pt x="1794" y="430"/>
                  </a:cubicBezTo>
                  <a:cubicBezTo>
                    <a:pt x="1909" y="430"/>
                    <a:pt x="2014" y="344"/>
                    <a:pt x="2014" y="229"/>
                  </a:cubicBezTo>
                  <a:cubicBezTo>
                    <a:pt x="2023" y="105"/>
                    <a:pt x="1928" y="10"/>
                    <a:pt x="1813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5573851" y="3722151"/>
              <a:ext cx="75449" cy="78416"/>
            </a:xfrm>
            <a:custGeom>
              <a:rect b="b" l="l" r="r" t="t"/>
              <a:pathLst>
                <a:path extrusionOk="0" h="1489" w="1460">
                  <a:moveTo>
                    <a:pt x="287" y="0"/>
                  </a:moveTo>
                  <a:lnTo>
                    <a:pt x="287" y="19"/>
                  </a:lnTo>
                  <a:lnTo>
                    <a:pt x="287" y="134"/>
                  </a:lnTo>
                  <a:cubicBezTo>
                    <a:pt x="287" y="210"/>
                    <a:pt x="239" y="286"/>
                    <a:pt x="162" y="315"/>
                  </a:cubicBezTo>
                  <a:cubicBezTo>
                    <a:pt x="105" y="334"/>
                    <a:pt x="58" y="353"/>
                    <a:pt x="0" y="382"/>
                  </a:cubicBezTo>
                  <a:lnTo>
                    <a:pt x="77" y="382"/>
                  </a:lnTo>
                  <a:cubicBezTo>
                    <a:pt x="77" y="382"/>
                    <a:pt x="611" y="468"/>
                    <a:pt x="821" y="649"/>
                  </a:cubicBezTo>
                  <a:cubicBezTo>
                    <a:pt x="964" y="782"/>
                    <a:pt x="1031" y="992"/>
                    <a:pt x="1031" y="1269"/>
                  </a:cubicBezTo>
                  <a:cubicBezTo>
                    <a:pt x="1031" y="1383"/>
                    <a:pt x="1116" y="1479"/>
                    <a:pt x="1241" y="1488"/>
                  </a:cubicBezTo>
                  <a:cubicBezTo>
                    <a:pt x="1355" y="1488"/>
                    <a:pt x="1460" y="1393"/>
                    <a:pt x="1460" y="1279"/>
                  </a:cubicBezTo>
                  <a:cubicBezTo>
                    <a:pt x="1460" y="868"/>
                    <a:pt x="1326" y="554"/>
                    <a:pt x="1107" y="353"/>
                  </a:cubicBezTo>
                  <a:cubicBezTo>
                    <a:pt x="888" y="153"/>
                    <a:pt x="525" y="48"/>
                    <a:pt x="287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5610336" y="3674911"/>
              <a:ext cx="98186" cy="48294"/>
            </a:xfrm>
            <a:custGeom>
              <a:rect b="b" l="l" r="r" t="t"/>
              <a:pathLst>
                <a:path extrusionOk="0" h="917" w="1900">
                  <a:moveTo>
                    <a:pt x="1274" y="1"/>
                  </a:moveTo>
                  <a:cubicBezTo>
                    <a:pt x="816" y="1"/>
                    <a:pt x="377" y="208"/>
                    <a:pt x="105" y="582"/>
                  </a:cubicBezTo>
                  <a:cubicBezTo>
                    <a:pt x="0" y="725"/>
                    <a:pt x="105" y="916"/>
                    <a:pt x="277" y="916"/>
                  </a:cubicBezTo>
                  <a:cubicBezTo>
                    <a:pt x="334" y="916"/>
                    <a:pt x="401" y="888"/>
                    <a:pt x="439" y="840"/>
                  </a:cubicBezTo>
                  <a:cubicBezTo>
                    <a:pt x="636" y="574"/>
                    <a:pt x="949" y="424"/>
                    <a:pt x="1280" y="424"/>
                  </a:cubicBezTo>
                  <a:cubicBezTo>
                    <a:pt x="1318" y="424"/>
                    <a:pt x="1355" y="426"/>
                    <a:pt x="1393" y="430"/>
                  </a:cubicBezTo>
                  <a:lnTo>
                    <a:pt x="1574" y="458"/>
                  </a:lnTo>
                  <a:cubicBezTo>
                    <a:pt x="1584" y="459"/>
                    <a:pt x="1593" y="460"/>
                    <a:pt x="1602" y="460"/>
                  </a:cubicBezTo>
                  <a:cubicBezTo>
                    <a:pt x="1863" y="460"/>
                    <a:pt x="1899" y="66"/>
                    <a:pt x="1632" y="39"/>
                  </a:cubicBezTo>
                  <a:lnTo>
                    <a:pt x="1441" y="10"/>
                  </a:lnTo>
                  <a:cubicBezTo>
                    <a:pt x="1385" y="4"/>
                    <a:pt x="1329" y="1"/>
                    <a:pt x="127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5623152" y="4006696"/>
              <a:ext cx="122372" cy="90266"/>
            </a:xfrm>
            <a:custGeom>
              <a:rect b="b" l="l" r="r" t="t"/>
              <a:pathLst>
                <a:path extrusionOk="0" h="1714" w="2368">
                  <a:moveTo>
                    <a:pt x="2074" y="1"/>
                  </a:moveTo>
                  <a:cubicBezTo>
                    <a:pt x="2058" y="1"/>
                    <a:pt x="2041" y="3"/>
                    <a:pt x="2023" y="6"/>
                  </a:cubicBezTo>
                  <a:cubicBezTo>
                    <a:pt x="229" y="388"/>
                    <a:pt x="29" y="1418"/>
                    <a:pt x="19" y="1466"/>
                  </a:cubicBezTo>
                  <a:cubicBezTo>
                    <a:pt x="0" y="1580"/>
                    <a:pt x="77" y="1685"/>
                    <a:pt x="191" y="1714"/>
                  </a:cubicBezTo>
                  <a:lnTo>
                    <a:pt x="229" y="1714"/>
                  </a:lnTo>
                  <a:cubicBezTo>
                    <a:pt x="334" y="1714"/>
                    <a:pt x="420" y="1638"/>
                    <a:pt x="439" y="1542"/>
                  </a:cubicBezTo>
                  <a:cubicBezTo>
                    <a:pt x="439" y="1533"/>
                    <a:pt x="620" y="741"/>
                    <a:pt x="2109" y="417"/>
                  </a:cubicBezTo>
                  <a:cubicBezTo>
                    <a:pt x="2367" y="363"/>
                    <a:pt x="2309" y="1"/>
                    <a:pt x="207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5508789" y="3879248"/>
              <a:ext cx="63306" cy="80576"/>
            </a:xfrm>
            <a:custGeom>
              <a:rect b="b" l="l" r="r" t="t"/>
              <a:pathLst>
                <a:path extrusionOk="0" h="1530" w="1225">
                  <a:moveTo>
                    <a:pt x="931" y="1"/>
                  </a:moveTo>
                  <a:cubicBezTo>
                    <a:pt x="908" y="1"/>
                    <a:pt x="884" y="5"/>
                    <a:pt x="859" y="13"/>
                  </a:cubicBezTo>
                  <a:cubicBezTo>
                    <a:pt x="67" y="261"/>
                    <a:pt x="10" y="1262"/>
                    <a:pt x="10" y="1310"/>
                  </a:cubicBezTo>
                  <a:cubicBezTo>
                    <a:pt x="0" y="1425"/>
                    <a:pt x="86" y="1520"/>
                    <a:pt x="210" y="1530"/>
                  </a:cubicBezTo>
                  <a:lnTo>
                    <a:pt x="219" y="1530"/>
                  </a:lnTo>
                  <a:cubicBezTo>
                    <a:pt x="324" y="1530"/>
                    <a:pt x="420" y="1444"/>
                    <a:pt x="429" y="1329"/>
                  </a:cubicBezTo>
                  <a:cubicBezTo>
                    <a:pt x="429" y="1320"/>
                    <a:pt x="477" y="576"/>
                    <a:pt x="983" y="413"/>
                  </a:cubicBezTo>
                  <a:cubicBezTo>
                    <a:pt x="1224" y="336"/>
                    <a:pt x="1146" y="1"/>
                    <a:pt x="931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5648265" y="3830639"/>
              <a:ext cx="55761" cy="106591"/>
            </a:xfrm>
            <a:custGeom>
              <a:rect b="b" l="l" r="r" t="t"/>
              <a:pathLst>
                <a:path extrusionOk="0" h="2024" w="1079">
                  <a:moveTo>
                    <a:pt x="216" y="1"/>
                  </a:moveTo>
                  <a:cubicBezTo>
                    <a:pt x="124" y="1"/>
                    <a:pt x="40" y="63"/>
                    <a:pt x="20" y="163"/>
                  </a:cubicBezTo>
                  <a:cubicBezTo>
                    <a:pt x="1" y="249"/>
                    <a:pt x="29" y="344"/>
                    <a:pt x="115" y="392"/>
                  </a:cubicBezTo>
                  <a:cubicBezTo>
                    <a:pt x="306" y="516"/>
                    <a:pt x="659" y="869"/>
                    <a:pt x="659" y="1804"/>
                  </a:cubicBezTo>
                  <a:cubicBezTo>
                    <a:pt x="659" y="1918"/>
                    <a:pt x="745" y="2014"/>
                    <a:pt x="859" y="2023"/>
                  </a:cubicBezTo>
                  <a:cubicBezTo>
                    <a:pt x="983" y="2023"/>
                    <a:pt x="1079" y="1928"/>
                    <a:pt x="1079" y="1813"/>
                  </a:cubicBezTo>
                  <a:cubicBezTo>
                    <a:pt x="1079" y="688"/>
                    <a:pt x="630" y="220"/>
                    <a:pt x="335" y="39"/>
                  </a:cubicBezTo>
                  <a:cubicBezTo>
                    <a:pt x="297" y="13"/>
                    <a:pt x="256" y="1"/>
                    <a:pt x="216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5709512" y="3471630"/>
              <a:ext cx="102854" cy="102729"/>
            </a:xfrm>
            <a:custGeom>
              <a:rect b="b" l="l" r="r" t="t"/>
              <a:pathLst>
                <a:path extrusionOk="0" h="13243" w="14789">
                  <a:moveTo>
                    <a:pt x="4050" y="0"/>
                  </a:moveTo>
                  <a:cubicBezTo>
                    <a:pt x="3523" y="0"/>
                    <a:pt x="2993" y="103"/>
                    <a:pt x="2490" y="314"/>
                  </a:cubicBezTo>
                  <a:cubicBezTo>
                    <a:pt x="978" y="952"/>
                    <a:pt x="0" y="2436"/>
                    <a:pt x="14" y="4073"/>
                  </a:cubicBezTo>
                  <a:cubicBezTo>
                    <a:pt x="14" y="8283"/>
                    <a:pt x="5431" y="12105"/>
                    <a:pt x="6985" y="13118"/>
                  </a:cubicBezTo>
                  <a:cubicBezTo>
                    <a:pt x="7110" y="13201"/>
                    <a:pt x="7254" y="13243"/>
                    <a:pt x="7398" y="13243"/>
                  </a:cubicBezTo>
                  <a:cubicBezTo>
                    <a:pt x="7542" y="13243"/>
                    <a:pt x="7686" y="13201"/>
                    <a:pt x="7810" y="13118"/>
                  </a:cubicBezTo>
                  <a:cubicBezTo>
                    <a:pt x="9364" y="12105"/>
                    <a:pt x="14781" y="8283"/>
                    <a:pt x="14781" y="4073"/>
                  </a:cubicBezTo>
                  <a:cubicBezTo>
                    <a:pt x="14788" y="1833"/>
                    <a:pt x="12971" y="8"/>
                    <a:pt x="10731" y="1"/>
                  </a:cubicBezTo>
                  <a:cubicBezTo>
                    <a:pt x="9662" y="1"/>
                    <a:pt x="8643" y="424"/>
                    <a:pt x="7887" y="1174"/>
                  </a:cubicBezTo>
                  <a:cubicBezTo>
                    <a:pt x="7752" y="1309"/>
                    <a:pt x="7575" y="1376"/>
                    <a:pt x="7397" y="1376"/>
                  </a:cubicBezTo>
                  <a:cubicBezTo>
                    <a:pt x="7219" y="1376"/>
                    <a:pt x="7041" y="1309"/>
                    <a:pt x="6902" y="1174"/>
                  </a:cubicBezTo>
                  <a:cubicBezTo>
                    <a:pt x="6131" y="407"/>
                    <a:pt x="5098" y="0"/>
                    <a:pt x="4050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5709561" y="3471638"/>
              <a:ext cx="51382" cy="102675"/>
            </a:xfrm>
            <a:custGeom>
              <a:rect b="b" l="l" r="r" t="t"/>
              <a:pathLst>
                <a:path extrusionOk="0" h="13236" w="7388">
                  <a:moveTo>
                    <a:pt x="4058" y="0"/>
                  </a:moveTo>
                  <a:cubicBezTo>
                    <a:pt x="1811" y="7"/>
                    <a:pt x="0" y="1832"/>
                    <a:pt x="7" y="4072"/>
                  </a:cubicBezTo>
                  <a:cubicBezTo>
                    <a:pt x="7" y="8282"/>
                    <a:pt x="5424" y="12104"/>
                    <a:pt x="6978" y="13117"/>
                  </a:cubicBezTo>
                  <a:cubicBezTo>
                    <a:pt x="7088" y="13188"/>
                    <a:pt x="7223" y="13235"/>
                    <a:pt x="7360" y="13235"/>
                  </a:cubicBezTo>
                  <a:cubicBezTo>
                    <a:pt x="7369" y="13235"/>
                    <a:pt x="7378" y="13235"/>
                    <a:pt x="7387" y="13235"/>
                  </a:cubicBezTo>
                  <a:cubicBezTo>
                    <a:pt x="1859" y="5688"/>
                    <a:pt x="3829" y="1457"/>
                    <a:pt x="5702" y="354"/>
                  </a:cubicBezTo>
                  <a:cubicBezTo>
                    <a:pt x="5182" y="118"/>
                    <a:pt x="4620" y="0"/>
                    <a:pt x="4058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5" name="Google Shape;325;p9"/>
          <p:cNvSpPr txBox="1"/>
          <p:nvPr/>
        </p:nvSpPr>
        <p:spPr>
          <a:xfrm>
            <a:off x="4329267" y="186925"/>
            <a:ext cx="5908570" cy="5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rgbClr val="7030A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Salud mental y bienestar emocional</a:t>
            </a:r>
            <a:endParaRPr/>
          </a:p>
        </p:txBody>
      </p:sp>
      <p:pic>
        <p:nvPicPr>
          <p:cNvPr id="326" name="Google Shape;326;p9"/>
          <p:cNvPicPr preferRelativeResize="0"/>
          <p:nvPr/>
        </p:nvPicPr>
        <p:blipFill rotWithShape="1">
          <a:blip r:embed="rId4">
            <a:alphaModFix/>
          </a:blip>
          <a:srcRect b="0" l="0" r="76746" t="61020"/>
          <a:stretch/>
        </p:blipFill>
        <p:spPr>
          <a:xfrm>
            <a:off x="12137" y="4184724"/>
            <a:ext cx="2829530" cy="267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9"/>
          <p:cNvSpPr/>
          <p:nvPr/>
        </p:nvSpPr>
        <p:spPr>
          <a:xfrm>
            <a:off x="11266713" y="6061017"/>
            <a:ext cx="840446" cy="796983"/>
          </a:xfrm>
          <a:prstGeom prst="rect">
            <a:avLst/>
          </a:prstGeom>
          <a:solidFill>
            <a:srgbClr val="72CA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2020-07-30T17:28:46Z</dcterms:created>
  <dc:creator>Viviana Quintero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47D6C5FB-9C1B-441E-8BB3-01D7F89D08DF</vt:lpwstr>
  </property>
  <property fmtid="{D5CDD505-2E9C-101B-9397-08002B2CF9AE}" pid="3" name="ArticulatePath">
    <vt:lpwstr>PPT Estrategia FBO (1)</vt:lpwstr>
  </property>
</Properties>
</file>